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46"/>
  </p:notesMasterIdLst>
  <p:sldIdLst>
    <p:sldId id="404" r:id="rId3"/>
    <p:sldId id="407" r:id="rId4"/>
    <p:sldId id="476" r:id="rId5"/>
    <p:sldId id="453" r:id="rId6"/>
    <p:sldId id="477" r:id="rId7"/>
    <p:sldId id="467" r:id="rId8"/>
    <p:sldId id="461" r:id="rId9"/>
    <p:sldId id="454" r:id="rId10"/>
    <p:sldId id="478" r:id="rId11"/>
    <p:sldId id="455" r:id="rId12"/>
    <p:sldId id="468" r:id="rId13"/>
    <p:sldId id="458" r:id="rId14"/>
    <p:sldId id="459" r:id="rId15"/>
    <p:sldId id="456" r:id="rId16"/>
    <p:sldId id="480" r:id="rId17"/>
    <p:sldId id="457" r:id="rId18"/>
    <p:sldId id="441" r:id="rId19"/>
    <p:sldId id="479" r:id="rId20"/>
    <p:sldId id="444" r:id="rId21"/>
    <p:sldId id="464" r:id="rId22"/>
    <p:sldId id="462" r:id="rId23"/>
    <p:sldId id="465" r:id="rId24"/>
    <p:sldId id="466" r:id="rId25"/>
    <p:sldId id="463" r:id="rId26"/>
    <p:sldId id="445" r:id="rId27"/>
    <p:sldId id="469" r:id="rId28"/>
    <p:sldId id="473" r:id="rId29"/>
    <p:sldId id="474" r:id="rId30"/>
    <p:sldId id="470" r:id="rId31"/>
    <p:sldId id="475" r:id="rId32"/>
    <p:sldId id="446" r:id="rId33"/>
    <p:sldId id="440" r:id="rId34"/>
    <p:sldId id="447" r:id="rId35"/>
    <p:sldId id="435" r:id="rId36"/>
    <p:sldId id="481" r:id="rId37"/>
    <p:sldId id="442" r:id="rId38"/>
    <p:sldId id="438" r:id="rId39"/>
    <p:sldId id="449" r:id="rId40"/>
    <p:sldId id="450" r:id="rId41"/>
    <p:sldId id="451" r:id="rId42"/>
    <p:sldId id="482" r:id="rId43"/>
    <p:sldId id="483" r:id="rId44"/>
    <p:sldId id="439" r:id="rId45"/>
  </p:sldIdLst>
  <p:sldSz cx="9906000" cy="6858000" type="A4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08EA"/>
    <a:srgbClr val="E70939"/>
    <a:srgbClr val="75FD6B"/>
    <a:srgbClr val="FFFFFF"/>
    <a:srgbClr val="E8E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-1104" y="-3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0"/>
  <c:chart>
    <c:autoTitleDeleted val="1"/>
    <c:plotArea>
      <c:layout>
        <c:manualLayout>
          <c:layoutTarget val="inner"/>
          <c:xMode val="edge"/>
          <c:yMode val="edge"/>
          <c:x val="0.15670155910358938"/>
          <c:y val="4.9654659312839827E-2"/>
          <c:w val="0.7739755544606145"/>
          <c:h val="0.60266996845439202"/>
        </c:manualLayout>
      </c:layout>
      <c:lineChart>
        <c:grouping val="standard"/>
        <c:ser>
          <c:idx val="0"/>
          <c:order val="0"/>
          <c:tx>
            <c:strRef>
              <c:f>工作表1!$B$1</c:f>
              <c:strCache>
                <c:ptCount val="1"/>
                <c:pt idx="0">
                  <c:v>考試分發</c:v>
                </c:pt>
              </c:strCache>
            </c:strRef>
          </c:tx>
          <c:spPr>
            <a:ln w="50800"/>
          </c:spPr>
          <c:marker>
            <c:symbol val="diamond"/>
            <c:size val="7"/>
          </c:marker>
          <c:dLbls>
            <c:dLbl>
              <c:idx val="0"/>
              <c:layout>
                <c:manualLayout>
                  <c:x val="-1.6691471683115505E-2"/>
                  <c:y val="-6.04201122421440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859089807477683E-2"/>
                  <c:y val="-7.14055871952612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0193978558161794E-3"/>
                  <c:y val="-7.14055871952612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029897448649463E-2"/>
                  <c:y val="-7.14055871952612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469441989644453E-2"/>
                  <c:y val="-6.59128497187026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32490483097667E-16"/>
                  <c:y val="4.336949810676773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工作表1!$A$2:$A$7</c:f>
              <c:strCache>
                <c:ptCount val="6"/>
                <c:pt idx="0">
                  <c:v>98年</c:v>
                </c:pt>
                <c:pt idx="1">
                  <c:v>99年</c:v>
                </c:pt>
                <c:pt idx="2">
                  <c:v>100年</c:v>
                </c:pt>
                <c:pt idx="3">
                  <c:v>101年</c:v>
                </c:pt>
                <c:pt idx="4">
                  <c:v>102年</c:v>
                </c:pt>
                <c:pt idx="5">
                  <c:v>103年</c:v>
                </c:pt>
              </c:strCache>
            </c:strRef>
          </c:cat>
          <c:val>
            <c:numRef>
              <c:f>工作表1!$B$2:$B$7</c:f>
              <c:numCache>
                <c:formatCode>0.00%</c:formatCode>
                <c:ptCount val="6"/>
                <c:pt idx="0">
                  <c:v>0.6865</c:v>
                </c:pt>
                <c:pt idx="1">
                  <c:v>0.63200000000000056</c:v>
                </c:pt>
                <c:pt idx="2">
                  <c:v>0.58909999999999996</c:v>
                </c:pt>
                <c:pt idx="3">
                  <c:v>0.52669999999999995</c:v>
                </c:pt>
                <c:pt idx="4">
                  <c:v>0.51129999999999998</c:v>
                </c:pt>
                <c:pt idx="5">
                  <c:v>0.46590000000000026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甄選管道      (個人申請、繁星推薦)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1.6691471683115505E-2"/>
                  <c:y val="6.59128497187026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146030662890635E-2"/>
                  <c:y val="5.76737435038647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13648787252811E-2"/>
                  <c:y val="5.76737435038647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044649029607875E-2"/>
                  <c:y val="7.41519559335405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484324999513741E-2"/>
                  <c:y val="5.76737435038647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32490483097667E-16"/>
                  <c:y val="-5.204339772812134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工作表1!$A$2:$A$7</c:f>
              <c:strCache>
                <c:ptCount val="6"/>
                <c:pt idx="0">
                  <c:v>98年</c:v>
                </c:pt>
                <c:pt idx="1">
                  <c:v>99年</c:v>
                </c:pt>
                <c:pt idx="2">
                  <c:v>100年</c:v>
                </c:pt>
                <c:pt idx="3">
                  <c:v>101年</c:v>
                </c:pt>
                <c:pt idx="4">
                  <c:v>102年</c:v>
                </c:pt>
                <c:pt idx="5">
                  <c:v>103年</c:v>
                </c:pt>
              </c:strCache>
            </c:strRef>
          </c:cat>
          <c:val>
            <c:numRef>
              <c:f>工作表1!$C$2:$C$7</c:f>
              <c:numCache>
                <c:formatCode>0.00%</c:formatCode>
                <c:ptCount val="6"/>
                <c:pt idx="0">
                  <c:v>0.25190000000000001</c:v>
                </c:pt>
                <c:pt idx="1">
                  <c:v>0.29300000000000026</c:v>
                </c:pt>
                <c:pt idx="2">
                  <c:v>0.36260000000000026</c:v>
                </c:pt>
                <c:pt idx="3">
                  <c:v>0.42180000000000034</c:v>
                </c:pt>
                <c:pt idx="4">
                  <c:v>0.48840000000000028</c:v>
                </c:pt>
                <c:pt idx="5">
                  <c:v>0.48930000000000035</c:v>
                </c:pt>
              </c:numCache>
            </c:numRef>
          </c:val>
        </c:ser>
        <c:dLbls>
          <c:showVal val="1"/>
        </c:dLbls>
        <c:marker val="1"/>
        <c:axId val="113890816"/>
        <c:axId val="113892352"/>
      </c:lineChart>
      <c:catAx>
        <c:axId val="113890816"/>
        <c:scaling>
          <c:orientation val="minMax"/>
        </c:scaling>
        <c:axPos val="b"/>
        <c:numFmt formatCode="g/&quot;通&quot;&quot;用&quot;&quot;格&quot;&quot;式&quot;" sourceLinked="0"/>
        <c:majorTickMark val="none"/>
        <c:tickLblPos val="nextTo"/>
        <c:spPr>
          <a:ln w="38100">
            <a:solidFill>
              <a:schemeClr val="tx1"/>
            </a:solidFill>
          </a:ln>
        </c:spPr>
        <c:crossAx val="113892352"/>
        <c:crosses val="autoZero"/>
        <c:auto val="1"/>
        <c:lblAlgn val="ctr"/>
        <c:lblOffset val="100"/>
      </c:catAx>
      <c:valAx>
        <c:axId val="113892352"/>
        <c:scaling>
          <c:orientation val="minMax"/>
        </c:scaling>
        <c:axPos val="l"/>
        <c:majorGridlines/>
        <c:numFmt formatCode="0%" sourceLinked="0"/>
        <c:majorTickMark val="none"/>
        <c:tickLblPos val="nextTo"/>
        <c:spPr>
          <a:ln w="38100">
            <a:solidFill>
              <a:schemeClr val="tx1"/>
            </a:solidFill>
          </a:ln>
        </c:spPr>
        <c:crossAx val="11389081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zh-TW"/>
          </a:p>
        </c:txPr>
      </c:legendEntry>
      <c:layout>
        <c:manualLayout>
          <c:xMode val="edge"/>
          <c:yMode val="edge"/>
          <c:x val="0.20022634668617481"/>
          <c:y val="0.85002349465724214"/>
          <c:w val="0.69939265544280271"/>
          <c:h val="0.13160024365686249"/>
        </c:manualLayout>
      </c:layout>
      <c:txPr>
        <a:bodyPr/>
        <a:lstStyle/>
        <a:p>
          <a:pPr>
            <a:defRPr sz="1800"/>
          </a:pPr>
          <a:endParaRPr lang="zh-TW"/>
        </a:p>
      </c:txPr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ea typeface="標楷體" pitchFamily="65" charset="-120"/>
          <a:cs typeface="Times New Roman" pitchFamily="18" charset="0"/>
        </a:defRPr>
      </a:pPr>
      <a:endParaRPr lang="zh-TW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zh-TW"/>
        </a:p>
      </dgm:t>
    </dgm:pt>
    <dgm:pt modelId="{007470A2-B5D7-4887-B4FD-B6021A4D4CF7}">
      <dgm:prSet phldrT="[文字]" custT="1"/>
      <dgm:spPr>
        <a:xfrm>
          <a:off x="2838648" y="1919894"/>
          <a:ext cx="1998436" cy="1998257"/>
        </a:xfrm>
      </dgm:spPr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方案簡介</a:t>
          </a:r>
          <a:endParaRPr lang="zh-TW" sz="480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zh-TW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zh-TW"/>
        </a:p>
      </dgm:t>
    </dgm:pt>
    <dgm:pt modelId="{D2FE3027-CD5C-42F2-91EB-86FAC3E4BE0B}">
      <dgm:prSet phldrT="[文字]" custT="1"/>
      <dgm:spPr>
        <a:xfrm>
          <a:off x="787991" y="657572"/>
          <a:ext cx="1433405" cy="1036336"/>
        </a:xfrm>
      </dgm:spPr>
      <dgm:t>
        <a:bodyPr/>
        <a:lstStyle/>
        <a:p>
          <a:r>
            <a:rPr lang="zh-TW" altLang="en-US" sz="320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dirty="0">
            <a:solidFill>
              <a:srgbClr val="0070C0"/>
            </a:solidFill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zh-TW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zh-TW"/>
        </a:p>
      </dgm:t>
    </dgm:pt>
    <dgm:pt modelId="{960DD3F4-08B5-4717-B21F-9D7ADE4F9398}">
      <dgm:prSet phldrT="[文字]" custT="1"/>
      <dgm:spPr>
        <a:xfrm>
          <a:off x="0" y="1659669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zh-TW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zh-TW"/>
        </a:p>
      </dgm:t>
    </dgm:pt>
    <dgm:pt modelId="{C0C01B88-9CE1-468B-9CBF-591339763F40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zh-TW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zh-TW"/>
        </a:p>
      </dgm:t>
    </dgm:pt>
    <dgm:pt modelId="{2047DE55-99B8-4790-89E2-F50A652A554B}">
      <dgm:prSet phldrT="[文字]" custT="1"/>
      <dgm:spPr>
        <a:xfrm>
          <a:off x="787991" y="4160573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    招生重要日程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C8D3E9CF-05DC-4FB6-BC89-86896EE18DEA}" type="parTrans" cxnId="{721A35C3-DBEA-42F4-A54D-DFAAD999BF91}">
      <dgm:prSet/>
      <dgm:spPr/>
      <dgm:t>
        <a:bodyPr/>
        <a:lstStyle/>
        <a:p>
          <a:endParaRPr lang="zh-TW"/>
        </a:p>
      </dgm:t>
    </dgm:pt>
    <dgm:pt modelId="{048493D6-4426-4618-8C32-1CBA84A9753C}" type="sibTrans" cxnId="{721A35C3-DBEA-42F4-A54D-DFAAD999BF91}">
      <dgm:prSet/>
      <dgm:spPr/>
      <dgm:t>
        <a:bodyPr/>
        <a:lstStyle/>
        <a:p>
          <a:endParaRPr lang="zh-TW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zh-TW"/>
        </a:p>
      </dgm:t>
    </dgm:pt>
    <dgm:pt modelId="{05E59EE6-24A2-4651-996A-9AFB7B9FFC8F}" type="pres">
      <dgm:prSet presAssocID="{007470A2-B5D7-4887-B4FD-B6021A4D4CF7}" presName="Parent" presStyleLbl="node1" presStyleIdx="0" presStyleCnt="2" custScaleX="116659" custScaleY="115008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</dgm:spPr>
      <dgm:t>
        <a:bodyPr/>
        <a:lstStyle/>
        <a:p>
          <a:endParaRPr lang="zh-TW"/>
        </a:p>
      </dgm:t>
    </dgm:pt>
    <dgm:pt modelId="{A641F8A4-CF11-4116-B4E6-8425449904ED}" type="pres">
      <dgm:prSet presAssocID="{D2FE3027-CD5C-42F2-91EB-86FAC3E4BE0B}" presName="Image1" presStyleLbl="fgImgPlace1" presStyleIdx="0" presStyleCnt="4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4E1806DE-992B-4280-BAAA-DE6487DCDC77}" type="pres">
      <dgm:prSet presAssocID="{D2FE3027-CD5C-42F2-91EB-86FAC3E4BE0B}" presName="Child1" presStyleLbl="revTx" presStyleIdx="0" presStyleCnt="4" custScaleX="245055" custLinFactNeighborX="-69668" custLinFactNeighborY="-13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zh-TW"/>
        </a:p>
      </dgm:t>
    </dgm:pt>
    <dgm:pt modelId="{7ACA9D6E-B4F2-44F7-ADFA-C71D9AD1611D}" type="pres">
      <dgm:prSet presAssocID="{960DD3F4-08B5-4717-B21F-9D7ADE4F9398}" presName="Image" presStyleLbl="fgImgPlace1" presStyleIdx="1" presStyleCnt="4" custLinFactNeighborY="8032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63748CBD-72AB-475B-93BB-2E1E19EB7CDF}" type="pres">
      <dgm:prSet presAssocID="{960DD3F4-08B5-4717-B21F-9D7ADE4F9398}" presName="Child2" presStyleLbl="revTx" presStyleIdx="1" presStyleCnt="4" custScaleX="253931" custLinFactNeighborX="-49956" custLinFactNeighborY="92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zh-TW"/>
        </a:p>
      </dgm:t>
    </dgm:pt>
    <dgm:pt modelId="{07F3DE25-1642-45C2-B4F6-1F381AF4B3C9}" type="pres">
      <dgm:prSet presAssocID="{C0C01B88-9CE1-468B-9CBF-591339763F40}" presName="Image" presStyleLbl="fgImgPlace1" presStyleIdx="2" presStyleCnt="4" custLinFactNeighborX="-2294" custLinFactNeighborY="-5737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24DAAE03-8AA3-4374-B236-819FD4BAD3C8}" type="pres">
      <dgm:prSet presAssocID="{C0C01B88-9CE1-468B-9CBF-591339763F40}" presName="Child3" presStyleLbl="revTx" presStyleIdx="2" presStyleCnt="4" custScaleX="298609" custLinFactNeighborX="-66078" custLinFactNeighborY="-105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372EC7E2-032F-493E-9422-3E6BBF84C804}" type="pres">
      <dgm:prSet presAssocID="{2047DE55-99B8-4790-89E2-F50A652A554B}" presName="Image4" presStyleCnt="0"/>
      <dgm:spPr/>
      <dgm:t>
        <a:bodyPr/>
        <a:lstStyle/>
        <a:p>
          <a:endParaRPr lang="zh-TW"/>
        </a:p>
      </dgm:t>
    </dgm:pt>
    <dgm:pt modelId="{37E17C6F-ED68-448D-88C1-BFA2E9B6DD18}" type="pres">
      <dgm:prSet presAssocID="{2047DE55-99B8-4790-89E2-F50A652A554B}" presName="Image" presStyleLbl="fgImgPlace1" presStyleIdx="3" presStyleCnt="4"/>
      <dgm:spPr>
        <a:xfrm>
          <a:off x="2302954" y="4138659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9658C117-7785-4D2C-B987-9EA97BF9F6B2}" type="pres">
      <dgm:prSet presAssocID="{2047DE55-99B8-4790-89E2-F50A652A554B}" presName="Child4" presStyleLbl="revTx" presStyleIdx="3" presStyleCnt="4" custScaleX="241625" custLinFactNeighborX="-44704" custLinFactNeighborY="38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F08C5B6C-2964-497C-B64B-63FBC738A0B1}" type="presOf" srcId="{C0C01B88-9CE1-468B-9CBF-591339763F40}" destId="{24DAAE03-8AA3-4374-B236-819FD4BAD3C8}" srcOrd="0" destOrd="0" presId="urn:microsoft.com/office/officeart/2011/layout/RadialPictureList#1"/>
    <dgm:cxn modelId="{DA23C2AA-33AE-40A6-9E4E-E3DA650DBD28}" type="presOf" srcId="{960DD3F4-08B5-4717-B21F-9D7ADE4F9398}" destId="{63748CBD-72AB-475B-93BB-2E1E19EB7CDF}" srcOrd="0" destOrd="0" presId="urn:microsoft.com/office/officeart/2011/layout/RadialPictureList#1"/>
    <dgm:cxn modelId="{721A35C3-DBEA-42F4-A54D-DFAAD999BF91}" srcId="{007470A2-B5D7-4887-B4FD-B6021A4D4CF7}" destId="{2047DE55-99B8-4790-89E2-F50A652A554B}" srcOrd="3" destOrd="0" parTransId="{C8D3E9CF-05DC-4FB6-BC89-86896EE18DEA}" sibTransId="{048493D6-4426-4618-8C32-1CBA84A9753C}"/>
    <dgm:cxn modelId="{F0CBCD23-FA9C-4175-ACF0-F781359805A7}" type="presOf" srcId="{007470A2-B5D7-4887-B4FD-B6021A4D4CF7}" destId="{05E59EE6-24A2-4651-996A-9AFB7B9FFC8F}" srcOrd="0" destOrd="0" presId="urn:microsoft.com/office/officeart/2011/layout/RadialPictureList#1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6D5D8611-9CE2-4AA2-915F-5D348EC0B168}" type="presOf" srcId="{2047DE55-99B8-4790-89E2-F50A652A554B}" destId="{9658C117-7785-4D2C-B987-9EA97BF9F6B2}" srcOrd="0" destOrd="0" presId="urn:microsoft.com/office/officeart/2011/layout/RadialPictureList#1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F2B6C2D4-4546-426C-B53A-10932D6197DF}" type="presOf" srcId="{E16905CA-DEF8-4D11-8E8E-35415FE5B980}" destId="{BCBA671E-8B0E-47E3-B726-8B2B073B000E}" srcOrd="0" destOrd="0" presId="urn:microsoft.com/office/officeart/2011/layout/RadialPictureList#1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6ACFD5E0-7BB0-49C4-8C67-2FC480E6C7A0}" type="presOf" srcId="{D2FE3027-CD5C-42F2-91EB-86FAC3E4BE0B}" destId="{4E1806DE-992B-4280-BAAA-DE6487DCDC77}" srcOrd="0" destOrd="0" presId="urn:microsoft.com/office/officeart/2011/layout/RadialPictureList#1"/>
    <dgm:cxn modelId="{87C30CE5-C521-49F8-A0E2-78960ECE9F29}" type="presParOf" srcId="{BCBA671E-8B0E-47E3-B726-8B2B073B000E}" destId="{05E59EE6-24A2-4651-996A-9AFB7B9FFC8F}" srcOrd="0" destOrd="0" presId="urn:microsoft.com/office/officeart/2011/layout/RadialPictureList#1"/>
    <dgm:cxn modelId="{C2209B24-E567-4C04-A4C4-B6E6829ACE96}" type="presParOf" srcId="{BCBA671E-8B0E-47E3-B726-8B2B073B000E}" destId="{1EA0B330-A62A-423B-9436-56354426AF14}" srcOrd="1" destOrd="0" presId="urn:microsoft.com/office/officeart/2011/layout/RadialPictureList#1"/>
    <dgm:cxn modelId="{859E3221-0286-4E01-BEC1-0730AC2C9A1B}" type="presParOf" srcId="{BCBA671E-8B0E-47E3-B726-8B2B073B000E}" destId="{A641F8A4-CF11-4116-B4E6-8425449904ED}" srcOrd="2" destOrd="0" presId="urn:microsoft.com/office/officeart/2011/layout/RadialPictureList#1"/>
    <dgm:cxn modelId="{5F97AAB7-5535-4447-B4FA-A3455106E226}" type="presParOf" srcId="{BCBA671E-8B0E-47E3-B726-8B2B073B000E}" destId="{4E1806DE-992B-4280-BAAA-DE6487DCDC77}" srcOrd="3" destOrd="0" presId="urn:microsoft.com/office/officeart/2011/layout/RadialPictureList#1"/>
    <dgm:cxn modelId="{7628BA53-B97A-49AD-8086-438E56A31BF6}" type="presParOf" srcId="{BCBA671E-8B0E-47E3-B726-8B2B073B000E}" destId="{9429B47F-46AD-4053-B6EC-4D08117EF235}" srcOrd="4" destOrd="0" presId="urn:microsoft.com/office/officeart/2011/layout/RadialPictureList#1"/>
    <dgm:cxn modelId="{FDDAE0D0-9724-4866-818D-213FDF820934}" type="presParOf" srcId="{9429B47F-46AD-4053-B6EC-4D08117EF235}" destId="{7ACA9D6E-B4F2-44F7-ADFA-C71D9AD1611D}" srcOrd="0" destOrd="0" presId="urn:microsoft.com/office/officeart/2011/layout/RadialPictureList#1"/>
    <dgm:cxn modelId="{9B93CE32-D831-472A-8A33-48798AECD3C2}" type="presParOf" srcId="{BCBA671E-8B0E-47E3-B726-8B2B073B000E}" destId="{63748CBD-72AB-475B-93BB-2E1E19EB7CDF}" srcOrd="5" destOrd="0" presId="urn:microsoft.com/office/officeart/2011/layout/RadialPictureList#1"/>
    <dgm:cxn modelId="{74485997-A3A7-4504-A1C5-FC28ABB01D35}" type="presParOf" srcId="{BCBA671E-8B0E-47E3-B726-8B2B073B000E}" destId="{EA3FBB46-60CA-4DCD-B01B-F2EAC10C3D89}" srcOrd="6" destOrd="0" presId="urn:microsoft.com/office/officeart/2011/layout/RadialPictureList#1"/>
    <dgm:cxn modelId="{D5557355-782D-4E8E-AD14-81D887C7BE74}" type="presParOf" srcId="{EA3FBB46-60CA-4DCD-B01B-F2EAC10C3D89}" destId="{07F3DE25-1642-45C2-B4F6-1F381AF4B3C9}" srcOrd="0" destOrd="0" presId="urn:microsoft.com/office/officeart/2011/layout/RadialPictureList#1"/>
    <dgm:cxn modelId="{382F0679-538D-4BE1-AC5B-83A23624E8A5}" type="presParOf" srcId="{BCBA671E-8B0E-47E3-B726-8B2B073B000E}" destId="{24DAAE03-8AA3-4374-B236-819FD4BAD3C8}" srcOrd="7" destOrd="0" presId="urn:microsoft.com/office/officeart/2011/layout/RadialPictureList#1"/>
    <dgm:cxn modelId="{1776B994-0234-4E75-88CC-67E79609FBF3}" type="presParOf" srcId="{BCBA671E-8B0E-47E3-B726-8B2B073B000E}" destId="{372EC7E2-032F-493E-9422-3E6BBF84C804}" srcOrd="8" destOrd="0" presId="urn:microsoft.com/office/officeart/2011/layout/RadialPictureList#1"/>
    <dgm:cxn modelId="{D2DB7AF5-91C4-428D-B3FB-D357C131CEED}" type="presParOf" srcId="{372EC7E2-032F-493E-9422-3E6BBF84C804}" destId="{37E17C6F-ED68-448D-88C1-BFA2E9B6DD18}" srcOrd="0" destOrd="0" presId="urn:microsoft.com/office/officeart/2011/layout/RadialPictureList#1"/>
    <dgm:cxn modelId="{4B4A4CD6-8EAF-43B1-B432-795C5FD5E88B}" type="presParOf" srcId="{BCBA671E-8B0E-47E3-B726-8B2B073B000E}" destId="{9658C117-7785-4D2C-B987-9EA97BF9F6B2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zh-TW"/>
        </a:p>
      </dgm:t>
    </dgm:pt>
    <dgm:pt modelId="{007470A2-B5D7-4887-B4FD-B6021A4D4CF7}">
      <dgm:prSet phldrT="[文字]" custT="1"/>
      <dgm:spPr>
        <a:xfrm>
          <a:off x="2838648" y="1919894"/>
          <a:ext cx="1998436" cy="1998257"/>
        </a:xfrm>
      </dgm:spPr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入學</a:t>
          </a:r>
          <a:endParaRPr lang="en-US" altLang="zh-TW" sz="4800" dirty="0" smtClean="0">
            <a:latin typeface="Century Gothic"/>
            <a:ea typeface="+mn-ea"/>
            <a:cs typeface="+mn-cs"/>
          </a:endParaRPr>
        </a:p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管道</a:t>
          </a:r>
          <a:endParaRPr lang="zh-TW" sz="480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zh-TW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zh-TW"/>
        </a:p>
      </dgm:t>
    </dgm:pt>
    <dgm:pt modelId="{D2FE3027-CD5C-42F2-91EB-86FAC3E4BE0B}">
      <dgm:prSet phldrT="[文字]" custT="1"/>
      <dgm:spPr>
        <a:xfrm>
          <a:off x="787991" y="657572"/>
          <a:ext cx="1433405" cy="1036336"/>
        </a:xfrm>
      </dgm:spPr>
      <dgm:t>
        <a:bodyPr/>
        <a:lstStyle/>
        <a:p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zh-TW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zh-TW"/>
        </a:p>
      </dgm:t>
    </dgm:pt>
    <dgm:pt modelId="{960DD3F4-08B5-4717-B21F-9D7ADE4F9398}">
      <dgm:prSet phldrT="[文字]" custT="1"/>
      <dgm:spPr>
        <a:xfrm>
          <a:off x="0" y="1659669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dirty="0" smtClean="0">
              <a:solidFill>
                <a:srgbClr val="1308EA"/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dirty="0">
            <a:solidFill>
              <a:srgbClr val="1308EA"/>
            </a:solidFill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zh-TW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zh-TW"/>
        </a:p>
      </dgm:t>
    </dgm:pt>
    <dgm:pt modelId="{C0C01B88-9CE1-468B-9CBF-591339763F40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bg1">
                  <a:lumMod val="75000"/>
                </a:schemeClr>
              </a:solidFill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zh-TW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zh-TW"/>
        </a:p>
      </dgm:t>
    </dgm:pt>
    <dgm:pt modelId="{2047DE55-99B8-4790-89E2-F50A652A554B}">
      <dgm:prSet phldrT="[文字]" custT="1"/>
      <dgm:spPr>
        <a:xfrm>
          <a:off x="787991" y="4160573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C8D3E9CF-05DC-4FB6-BC89-86896EE18DEA}" type="parTrans" cxnId="{721A35C3-DBEA-42F4-A54D-DFAAD999BF91}">
      <dgm:prSet/>
      <dgm:spPr/>
      <dgm:t>
        <a:bodyPr/>
        <a:lstStyle/>
        <a:p>
          <a:endParaRPr lang="zh-TW"/>
        </a:p>
      </dgm:t>
    </dgm:pt>
    <dgm:pt modelId="{048493D6-4426-4618-8C32-1CBA84A9753C}" type="sibTrans" cxnId="{721A35C3-DBEA-42F4-A54D-DFAAD999BF91}">
      <dgm:prSet/>
      <dgm:spPr/>
      <dgm:t>
        <a:bodyPr/>
        <a:lstStyle/>
        <a:p>
          <a:endParaRPr lang="zh-TW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zh-TW"/>
        </a:p>
      </dgm:t>
    </dgm:pt>
    <dgm:pt modelId="{05E59EE6-24A2-4651-996A-9AFB7B9FFC8F}" type="pres">
      <dgm:prSet presAssocID="{007470A2-B5D7-4887-B4FD-B6021A4D4CF7}" presName="Parent" presStyleLbl="node1" presStyleIdx="0" presStyleCnt="2" custScaleX="116659" custScaleY="115008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</dgm:spPr>
      <dgm:t>
        <a:bodyPr/>
        <a:lstStyle/>
        <a:p>
          <a:endParaRPr lang="zh-TW"/>
        </a:p>
      </dgm:t>
    </dgm:pt>
    <dgm:pt modelId="{A641F8A4-CF11-4116-B4E6-8425449904ED}" type="pres">
      <dgm:prSet presAssocID="{D2FE3027-CD5C-42F2-91EB-86FAC3E4BE0B}" presName="Image1" presStyleLbl="fgImgPlace1" presStyleIdx="0" presStyleCnt="4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4E1806DE-992B-4280-BAAA-DE6487DCDC77}" type="pres">
      <dgm:prSet presAssocID="{D2FE3027-CD5C-42F2-91EB-86FAC3E4BE0B}" presName="Child1" presStyleLbl="revTx" presStyleIdx="0" presStyleCnt="4" custScaleX="245055" custLinFactNeighborX="-69668" custLinFactNeighborY="-13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zh-TW"/>
        </a:p>
      </dgm:t>
    </dgm:pt>
    <dgm:pt modelId="{7ACA9D6E-B4F2-44F7-ADFA-C71D9AD1611D}" type="pres">
      <dgm:prSet presAssocID="{960DD3F4-08B5-4717-B21F-9D7ADE4F9398}" presName="Image" presStyleLbl="fgImgPlace1" presStyleIdx="1" presStyleCnt="4" custLinFactNeighborY="8032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63748CBD-72AB-475B-93BB-2E1E19EB7CDF}" type="pres">
      <dgm:prSet presAssocID="{960DD3F4-08B5-4717-B21F-9D7ADE4F9398}" presName="Child2" presStyleLbl="revTx" presStyleIdx="1" presStyleCnt="4" custScaleX="253931" custLinFactNeighborX="-49956" custLinFactNeighborY="92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zh-TW"/>
        </a:p>
      </dgm:t>
    </dgm:pt>
    <dgm:pt modelId="{07F3DE25-1642-45C2-B4F6-1F381AF4B3C9}" type="pres">
      <dgm:prSet presAssocID="{C0C01B88-9CE1-468B-9CBF-591339763F40}" presName="Image" presStyleLbl="fgImgPlace1" presStyleIdx="2" presStyleCnt="4" custLinFactNeighborX="-2294" custLinFactNeighborY="-5737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24DAAE03-8AA3-4374-B236-819FD4BAD3C8}" type="pres">
      <dgm:prSet presAssocID="{C0C01B88-9CE1-468B-9CBF-591339763F40}" presName="Child3" presStyleLbl="revTx" presStyleIdx="2" presStyleCnt="4" custScaleX="298609" custLinFactNeighborX="-66078" custLinFactNeighborY="-105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372EC7E2-032F-493E-9422-3E6BBF84C804}" type="pres">
      <dgm:prSet presAssocID="{2047DE55-99B8-4790-89E2-F50A652A554B}" presName="Image4" presStyleCnt="0"/>
      <dgm:spPr/>
      <dgm:t>
        <a:bodyPr/>
        <a:lstStyle/>
        <a:p>
          <a:endParaRPr lang="zh-TW"/>
        </a:p>
      </dgm:t>
    </dgm:pt>
    <dgm:pt modelId="{37E17C6F-ED68-448D-88C1-BFA2E9B6DD18}" type="pres">
      <dgm:prSet presAssocID="{2047DE55-99B8-4790-89E2-F50A652A554B}" presName="Image" presStyleLbl="fgImgPlace1" presStyleIdx="3" presStyleCnt="4"/>
      <dgm:spPr>
        <a:xfrm>
          <a:off x="2302954" y="4138659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9658C117-7785-4D2C-B987-9EA97BF9F6B2}" type="pres">
      <dgm:prSet presAssocID="{2047DE55-99B8-4790-89E2-F50A652A554B}" presName="Child4" presStyleLbl="revTx" presStyleIdx="3" presStyleCnt="4" custScaleX="231285" custLinFactNeighborX="-44704" custLinFactNeighborY="38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0FE86DC1-7A0E-488B-A5EE-0A04111C237F}" type="presOf" srcId="{D2FE3027-CD5C-42F2-91EB-86FAC3E4BE0B}" destId="{4E1806DE-992B-4280-BAAA-DE6487DCDC77}" srcOrd="0" destOrd="0" presId="urn:microsoft.com/office/officeart/2011/layout/RadialPictureList#1"/>
    <dgm:cxn modelId="{95C2EB80-42EC-44FC-96D9-1051A4932D46}" type="presOf" srcId="{960DD3F4-08B5-4717-B21F-9D7ADE4F9398}" destId="{63748CBD-72AB-475B-93BB-2E1E19EB7CDF}" srcOrd="0" destOrd="0" presId="urn:microsoft.com/office/officeart/2011/layout/RadialPictureList#1"/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26206444-40E9-4153-91A7-B2F46F4BB10D}" type="presOf" srcId="{2047DE55-99B8-4790-89E2-F50A652A554B}" destId="{9658C117-7785-4D2C-B987-9EA97BF9F6B2}" srcOrd="0" destOrd="0" presId="urn:microsoft.com/office/officeart/2011/layout/RadialPictureList#1"/>
    <dgm:cxn modelId="{31780742-5280-4402-A648-08C13928F2EF}" type="presOf" srcId="{007470A2-B5D7-4887-B4FD-B6021A4D4CF7}" destId="{05E59EE6-24A2-4651-996A-9AFB7B9FFC8F}" srcOrd="0" destOrd="0" presId="urn:microsoft.com/office/officeart/2011/layout/RadialPictureList#1"/>
    <dgm:cxn modelId="{721A35C3-DBEA-42F4-A54D-DFAAD999BF91}" srcId="{007470A2-B5D7-4887-B4FD-B6021A4D4CF7}" destId="{2047DE55-99B8-4790-89E2-F50A652A554B}" srcOrd="3" destOrd="0" parTransId="{C8D3E9CF-05DC-4FB6-BC89-86896EE18DEA}" sibTransId="{048493D6-4426-4618-8C32-1CBA84A9753C}"/>
    <dgm:cxn modelId="{DECF6B71-D2B5-4729-BA6D-7616A06614DB}" type="presOf" srcId="{C0C01B88-9CE1-468B-9CBF-591339763F40}" destId="{24DAAE03-8AA3-4374-B236-819FD4BAD3C8}" srcOrd="0" destOrd="0" presId="urn:microsoft.com/office/officeart/2011/layout/RadialPictureList#1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4140D6AC-E7B8-4479-A578-D2E6681A01EB}" type="presOf" srcId="{E16905CA-DEF8-4D11-8E8E-35415FE5B980}" destId="{BCBA671E-8B0E-47E3-B726-8B2B073B000E}" srcOrd="0" destOrd="0" presId="urn:microsoft.com/office/officeart/2011/layout/RadialPictureList#1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74324A34-0139-4BF0-9B0B-9CE6F433B097}" type="presParOf" srcId="{BCBA671E-8B0E-47E3-B726-8B2B073B000E}" destId="{05E59EE6-24A2-4651-996A-9AFB7B9FFC8F}" srcOrd="0" destOrd="0" presId="urn:microsoft.com/office/officeart/2011/layout/RadialPictureList#1"/>
    <dgm:cxn modelId="{142FA3FC-EB85-4C49-BC60-5FDCB6ED0CBD}" type="presParOf" srcId="{BCBA671E-8B0E-47E3-B726-8B2B073B000E}" destId="{1EA0B330-A62A-423B-9436-56354426AF14}" srcOrd="1" destOrd="0" presId="urn:microsoft.com/office/officeart/2011/layout/RadialPictureList#1"/>
    <dgm:cxn modelId="{C120B29B-D99E-4FE3-B04A-7DA072F09959}" type="presParOf" srcId="{BCBA671E-8B0E-47E3-B726-8B2B073B000E}" destId="{A641F8A4-CF11-4116-B4E6-8425449904ED}" srcOrd="2" destOrd="0" presId="urn:microsoft.com/office/officeart/2011/layout/RadialPictureList#1"/>
    <dgm:cxn modelId="{8996CA4D-257E-4CC5-8A9E-80A622ECE963}" type="presParOf" srcId="{BCBA671E-8B0E-47E3-B726-8B2B073B000E}" destId="{4E1806DE-992B-4280-BAAA-DE6487DCDC77}" srcOrd="3" destOrd="0" presId="urn:microsoft.com/office/officeart/2011/layout/RadialPictureList#1"/>
    <dgm:cxn modelId="{0208D3BC-A220-4C5A-B7A9-8480B2CDBD3A}" type="presParOf" srcId="{BCBA671E-8B0E-47E3-B726-8B2B073B000E}" destId="{9429B47F-46AD-4053-B6EC-4D08117EF235}" srcOrd="4" destOrd="0" presId="urn:microsoft.com/office/officeart/2011/layout/RadialPictureList#1"/>
    <dgm:cxn modelId="{1D375FAE-1CEA-41D5-821F-138530254FF3}" type="presParOf" srcId="{9429B47F-46AD-4053-B6EC-4D08117EF235}" destId="{7ACA9D6E-B4F2-44F7-ADFA-C71D9AD1611D}" srcOrd="0" destOrd="0" presId="urn:microsoft.com/office/officeart/2011/layout/RadialPictureList#1"/>
    <dgm:cxn modelId="{AB087603-0589-488C-8BEE-011B15ACB323}" type="presParOf" srcId="{BCBA671E-8B0E-47E3-B726-8B2B073B000E}" destId="{63748CBD-72AB-475B-93BB-2E1E19EB7CDF}" srcOrd="5" destOrd="0" presId="urn:microsoft.com/office/officeart/2011/layout/RadialPictureList#1"/>
    <dgm:cxn modelId="{342AACF5-BA26-4D51-84D7-95F8B72DD888}" type="presParOf" srcId="{BCBA671E-8B0E-47E3-B726-8B2B073B000E}" destId="{EA3FBB46-60CA-4DCD-B01B-F2EAC10C3D89}" srcOrd="6" destOrd="0" presId="urn:microsoft.com/office/officeart/2011/layout/RadialPictureList#1"/>
    <dgm:cxn modelId="{251B52D0-9F61-4538-ADF4-C727CE40E8F7}" type="presParOf" srcId="{EA3FBB46-60CA-4DCD-B01B-F2EAC10C3D89}" destId="{07F3DE25-1642-45C2-B4F6-1F381AF4B3C9}" srcOrd="0" destOrd="0" presId="urn:microsoft.com/office/officeart/2011/layout/RadialPictureList#1"/>
    <dgm:cxn modelId="{FABFD06C-8A6E-4F40-8BBE-8F7CA6FDBBBA}" type="presParOf" srcId="{BCBA671E-8B0E-47E3-B726-8B2B073B000E}" destId="{24DAAE03-8AA3-4374-B236-819FD4BAD3C8}" srcOrd="7" destOrd="0" presId="urn:microsoft.com/office/officeart/2011/layout/RadialPictureList#1"/>
    <dgm:cxn modelId="{357FB919-B6A0-4CCC-8F5F-8E26A37EB115}" type="presParOf" srcId="{BCBA671E-8B0E-47E3-B726-8B2B073B000E}" destId="{372EC7E2-032F-493E-9422-3E6BBF84C804}" srcOrd="8" destOrd="0" presId="urn:microsoft.com/office/officeart/2011/layout/RadialPictureList#1"/>
    <dgm:cxn modelId="{DD9CD674-3D68-49CF-B711-C5B802753C61}" type="presParOf" srcId="{372EC7E2-032F-493E-9422-3E6BBF84C804}" destId="{37E17C6F-ED68-448D-88C1-BFA2E9B6DD18}" srcOrd="0" destOrd="0" presId="urn:microsoft.com/office/officeart/2011/layout/RadialPictureList#1"/>
    <dgm:cxn modelId="{DD9A30F7-1C01-44C1-9DF0-AAE1C0DEF2D0}" type="presParOf" srcId="{BCBA671E-8B0E-47E3-B726-8B2B073B000E}" destId="{9658C117-7785-4D2C-B987-9EA97BF9F6B2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zh-TW"/>
        </a:p>
      </dgm:t>
    </dgm:pt>
    <dgm:pt modelId="{007470A2-B5D7-4887-B4FD-B6021A4D4CF7}">
      <dgm:prSet phldrT="[文字]" custT="1"/>
      <dgm:spPr>
        <a:xfrm>
          <a:off x="2838648" y="1919894"/>
          <a:ext cx="1998436" cy="1998257"/>
        </a:xfrm>
      </dgm:spPr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重要</a:t>
          </a:r>
          <a:endParaRPr lang="en-US" altLang="zh-TW" sz="4800" dirty="0" smtClean="0">
            <a:latin typeface="Century Gothic"/>
            <a:ea typeface="+mn-ea"/>
            <a:cs typeface="+mn-cs"/>
          </a:endParaRPr>
        </a:p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變革</a:t>
          </a:r>
          <a:endParaRPr lang="zh-TW" sz="480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zh-TW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zh-TW"/>
        </a:p>
      </dgm:t>
    </dgm:pt>
    <dgm:pt modelId="{D2FE3027-CD5C-42F2-91EB-86FAC3E4BE0B}">
      <dgm:prSet phldrT="[文字]" custT="1"/>
      <dgm:spPr>
        <a:xfrm>
          <a:off x="787991" y="657572"/>
          <a:ext cx="1433405" cy="1036336"/>
        </a:xfrm>
      </dgm:spPr>
      <dgm:t>
        <a:bodyPr/>
        <a:lstStyle/>
        <a:p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zh-TW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zh-TW"/>
        </a:p>
      </dgm:t>
    </dgm:pt>
    <dgm:pt modelId="{960DD3F4-08B5-4717-B21F-9D7ADE4F9398}">
      <dgm:prSet phldrT="[文字]" custT="1"/>
      <dgm:spPr>
        <a:xfrm>
          <a:off x="0" y="1659669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zh-TW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zh-TW"/>
        </a:p>
      </dgm:t>
    </dgm:pt>
    <dgm:pt modelId="{C0C01B88-9CE1-468B-9CBF-591339763F40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dirty="0" smtClean="0">
              <a:solidFill>
                <a:srgbClr val="1308EA"/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dirty="0">
            <a:solidFill>
              <a:srgbClr val="1308EA"/>
            </a:solidFill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zh-TW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zh-TW"/>
        </a:p>
      </dgm:t>
    </dgm:pt>
    <dgm:pt modelId="{2047DE55-99B8-4790-89E2-F50A652A554B}">
      <dgm:prSet phldrT="[文字]" custT="1"/>
      <dgm:spPr>
        <a:xfrm>
          <a:off x="787991" y="4160573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C8D3E9CF-05DC-4FB6-BC89-86896EE18DEA}" type="parTrans" cxnId="{721A35C3-DBEA-42F4-A54D-DFAAD999BF91}">
      <dgm:prSet/>
      <dgm:spPr/>
      <dgm:t>
        <a:bodyPr/>
        <a:lstStyle/>
        <a:p>
          <a:endParaRPr lang="zh-TW"/>
        </a:p>
      </dgm:t>
    </dgm:pt>
    <dgm:pt modelId="{048493D6-4426-4618-8C32-1CBA84A9753C}" type="sibTrans" cxnId="{721A35C3-DBEA-42F4-A54D-DFAAD999BF91}">
      <dgm:prSet/>
      <dgm:spPr/>
      <dgm:t>
        <a:bodyPr/>
        <a:lstStyle/>
        <a:p>
          <a:endParaRPr lang="zh-TW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zh-TW"/>
        </a:p>
      </dgm:t>
    </dgm:pt>
    <dgm:pt modelId="{05E59EE6-24A2-4651-996A-9AFB7B9FFC8F}" type="pres">
      <dgm:prSet presAssocID="{007470A2-B5D7-4887-B4FD-B6021A4D4CF7}" presName="Parent" presStyleLbl="node1" presStyleIdx="0" presStyleCnt="2" custScaleX="116659" custScaleY="115008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</dgm:spPr>
      <dgm:t>
        <a:bodyPr/>
        <a:lstStyle/>
        <a:p>
          <a:endParaRPr lang="zh-TW"/>
        </a:p>
      </dgm:t>
    </dgm:pt>
    <dgm:pt modelId="{A641F8A4-CF11-4116-B4E6-8425449904ED}" type="pres">
      <dgm:prSet presAssocID="{D2FE3027-CD5C-42F2-91EB-86FAC3E4BE0B}" presName="Image1" presStyleLbl="fgImgPlace1" presStyleIdx="0" presStyleCnt="4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4E1806DE-992B-4280-BAAA-DE6487DCDC77}" type="pres">
      <dgm:prSet presAssocID="{D2FE3027-CD5C-42F2-91EB-86FAC3E4BE0B}" presName="Child1" presStyleLbl="revTx" presStyleIdx="0" presStyleCnt="4" custScaleX="245055" custLinFactNeighborX="-69668" custLinFactNeighborY="-13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zh-TW"/>
        </a:p>
      </dgm:t>
    </dgm:pt>
    <dgm:pt modelId="{7ACA9D6E-B4F2-44F7-ADFA-C71D9AD1611D}" type="pres">
      <dgm:prSet presAssocID="{960DD3F4-08B5-4717-B21F-9D7ADE4F9398}" presName="Image" presStyleLbl="fgImgPlace1" presStyleIdx="1" presStyleCnt="4" custLinFactNeighborY="8032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63748CBD-72AB-475B-93BB-2E1E19EB7CDF}" type="pres">
      <dgm:prSet presAssocID="{960DD3F4-08B5-4717-B21F-9D7ADE4F9398}" presName="Child2" presStyleLbl="revTx" presStyleIdx="1" presStyleCnt="4" custScaleX="253931" custLinFactNeighborX="-49956" custLinFactNeighborY="92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zh-TW"/>
        </a:p>
      </dgm:t>
    </dgm:pt>
    <dgm:pt modelId="{07F3DE25-1642-45C2-B4F6-1F381AF4B3C9}" type="pres">
      <dgm:prSet presAssocID="{C0C01B88-9CE1-468B-9CBF-591339763F40}" presName="Image" presStyleLbl="fgImgPlace1" presStyleIdx="2" presStyleCnt="4" custLinFactNeighborX="-2294" custLinFactNeighborY="-5737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24DAAE03-8AA3-4374-B236-819FD4BAD3C8}" type="pres">
      <dgm:prSet presAssocID="{C0C01B88-9CE1-468B-9CBF-591339763F40}" presName="Child3" presStyleLbl="revTx" presStyleIdx="2" presStyleCnt="4" custScaleX="298609" custLinFactNeighborX="-66078" custLinFactNeighborY="-105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372EC7E2-032F-493E-9422-3E6BBF84C804}" type="pres">
      <dgm:prSet presAssocID="{2047DE55-99B8-4790-89E2-F50A652A554B}" presName="Image4" presStyleCnt="0"/>
      <dgm:spPr/>
      <dgm:t>
        <a:bodyPr/>
        <a:lstStyle/>
        <a:p>
          <a:endParaRPr lang="zh-TW"/>
        </a:p>
      </dgm:t>
    </dgm:pt>
    <dgm:pt modelId="{37E17C6F-ED68-448D-88C1-BFA2E9B6DD18}" type="pres">
      <dgm:prSet presAssocID="{2047DE55-99B8-4790-89E2-F50A652A554B}" presName="Image" presStyleLbl="fgImgPlace1" presStyleIdx="3" presStyleCnt="4"/>
      <dgm:spPr>
        <a:xfrm>
          <a:off x="2302954" y="4138659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9658C117-7785-4D2C-B987-9EA97BF9F6B2}" type="pres">
      <dgm:prSet presAssocID="{2047DE55-99B8-4790-89E2-F50A652A554B}" presName="Child4" presStyleLbl="revTx" presStyleIdx="3" presStyleCnt="4" custScaleX="241625" custLinFactNeighborX="-44704" custLinFactNeighborY="38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120ACB53-46BF-40AC-B64A-2510BFB04206}" type="presOf" srcId="{2047DE55-99B8-4790-89E2-F50A652A554B}" destId="{9658C117-7785-4D2C-B987-9EA97BF9F6B2}" srcOrd="0" destOrd="0" presId="urn:microsoft.com/office/officeart/2011/layout/RadialPictureList#1"/>
    <dgm:cxn modelId="{6382D8D0-329F-4E91-BA74-572D7ADE34FF}" type="presOf" srcId="{E16905CA-DEF8-4D11-8E8E-35415FE5B980}" destId="{BCBA671E-8B0E-47E3-B726-8B2B073B000E}" srcOrd="0" destOrd="0" presId="urn:microsoft.com/office/officeart/2011/layout/RadialPictureList#1"/>
    <dgm:cxn modelId="{721A35C3-DBEA-42F4-A54D-DFAAD999BF91}" srcId="{007470A2-B5D7-4887-B4FD-B6021A4D4CF7}" destId="{2047DE55-99B8-4790-89E2-F50A652A554B}" srcOrd="3" destOrd="0" parTransId="{C8D3E9CF-05DC-4FB6-BC89-86896EE18DEA}" sibTransId="{048493D6-4426-4618-8C32-1CBA84A9753C}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583B071F-5441-4F6C-9A7E-C55B24C9F416}" type="presOf" srcId="{D2FE3027-CD5C-42F2-91EB-86FAC3E4BE0B}" destId="{4E1806DE-992B-4280-BAAA-DE6487DCDC77}" srcOrd="0" destOrd="0" presId="urn:microsoft.com/office/officeart/2011/layout/RadialPictureList#1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9366890C-C863-4372-B0E3-DDB17A57A06F}" type="presOf" srcId="{007470A2-B5D7-4887-B4FD-B6021A4D4CF7}" destId="{05E59EE6-24A2-4651-996A-9AFB7B9FFC8F}" srcOrd="0" destOrd="0" presId="urn:microsoft.com/office/officeart/2011/layout/RadialPictureList#1"/>
    <dgm:cxn modelId="{F62C2D46-943A-476B-99B0-3457B1CFFC89}" type="presOf" srcId="{C0C01B88-9CE1-468B-9CBF-591339763F40}" destId="{24DAAE03-8AA3-4374-B236-819FD4BAD3C8}" srcOrd="0" destOrd="0" presId="urn:microsoft.com/office/officeart/2011/layout/RadialPictureList#1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32A39FC9-213F-477A-8F2B-F7761EDB2A1E}" type="presOf" srcId="{960DD3F4-08B5-4717-B21F-9D7ADE4F9398}" destId="{63748CBD-72AB-475B-93BB-2E1E19EB7CDF}" srcOrd="0" destOrd="0" presId="urn:microsoft.com/office/officeart/2011/layout/RadialPictureList#1"/>
    <dgm:cxn modelId="{76EA9B68-B9A0-41E7-82E2-48B5038CE1D4}" type="presParOf" srcId="{BCBA671E-8B0E-47E3-B726-8B2B073B000E}" destId="{05E59EE6-24A2-4651-996A-9AFB7B9FFC8F}" srcOrd="0" destOrd="0" presId="urn:microsoft.com/office/officeart/2011/layout/RadialPictureList#1"/>
    <dgm:cxn modelId="{68EB0642-6A24-4132-85BB-378BFC9EBAD8}" type="presParOf" srcId="{BCBA671E-8B0E-47E3-B726-8B2B073B000E}" destId="{1EA0B330-A62A-423B-9436-56354426AF14}" srcOrd="1" destOrd="0" presId="urn:microsoft.com/office/officeart/2011/layout/RadialPictureList#1"/>
    <dgm:cxn modelId="{63A37363-CD0D-49BB-B6A5-61110693BC5D}" type="presParOf" srcId="{BCBA671E-8B0E-47E3-B726-8B2B073B000E}" destId="{A641F8A4-CF11-4116-B4E6-8425449904ED}" srcOrd="2" destOrd="0" presId="urn:microsoft.com/office/officeart/2011/layout/RadialPictureList#1"/>
    <dgm:cxn modelId="{E994BED9-D9E8-4D98-B3C1-4654EA448053}" type="presParOf" srcId="{BCBA671E-8B0E-47E3-B726-8B2B073B000E}" destId="{4E1806DE-992B-4280-BAAA-DE6487DCDC77}" srcOrd="3" destOrd="0" presId="urn:microsoft.com/office/officeart/2011/layout/RadialPictureList#1"/>
    <dgm:cxn modelId="{EE9A56AA-7752-46EB-8338-615E902C05A2}" type="presParOf" srcId="{BCBA671E-8B0E-47E3-B726-8B2B073B000E}" destId="{9429B47F-46AD-4053-B6EC-4D08117EF235}" srcOrd="4" destOrd="0" presId="urn:microsoft.com/office/officeart/2011/layout/RadialPictureList#1"/>
    <dgm:cxn modelId="{5E6F420C-6673-44E5-9B27-FF24BDE5CF05}" type="presParOf" srcId="{9429B47F-46AD-4053-B6EC-4D08117EF235}" destId="{7ACA9D6E-B4F2-44F7-ADFA-C71D9AD1611D}" srcOrd="0" destOrd="0" presId="urn:microsoft.com/office/officeart/2011/layout/RadialPictureList#1"/>
    <dgm:cxn modelId="{5E0B070E-1577-4430-8D64-055DFB3ADA3F}" type="presParOf" srcId="{BCBA671E-8B0E-47E3-B726-8B2B073B000E}" destId="{63748CBD-72AB-475B-93BB-2E1E19EB7CDF}" srcOrd="5" destOrd="0" presId="urn:microsoft.com/office/officeart/2011/layout/RadialPictureList#1"/>
    <dgm:cxn modelId="{252831B4-CEE8-4AD9-AF2E-D4DAA9A9543F}" type="presParOf" srcId="{BCBA671E-8B0E-47E3-B726-8B2B073B000E}" destId="{EA3FBB46-60CA-4DCD-B01B-F2EAC10C3D89}" srcOrd="6" destOrd="0" presId="urn:microsoft.com/office/officeart/2011/layout/RadialPictureList#1"/>
    <dgm:cxn modelId="{3F3436CE-3DD4-484E-B054-E5713980ED60}" type="presParOf" srcId="{EA3FBB46-60CA-4DCD-B01B-F2EAC10C3D89}" destId="{07F3DE25-1642-45C2-B4F6-1F381AF4B3C9}" srcOrd="0" destOrd="0" presId="urn:microsoft.com/office/officeart/2011/layout/RadialPictureList#1"/>
    <dgm:cxn modelId="{B7D6F5DE-981B-42F9-8510-174184D9304A}" type="presParOf" srcId="{BCBA671E-8B0E-47E3-B726-8B2B073B000E}" destId="{24DAAE03-8AA3-4374-B236-819FD4BAD3C8}" srcOrd="7" destOrd="0" presId="urn:microsoft.com/office/officeart/2011/layout/RadialPictureList#1"/>
    <dgm:cxn modelId="{15366C21-11A2-4015-AC01-E4CD41CDE63D}" type="presParOf" srcId="{BCBA671E-8B0E-47E3-B726-8B2B073B000E}" destId="{372EC7E2-032F-493E-9422-3E6BBF84C804}" srcOrd="8" destOrd="0" presId="urn:microsoft.com/office/officeart/2011/layout/RadialPictureList#1"/>
    <dgm:cxn modelId="{32BAB78B-E625-4934-966B-A50963F60A7D}" type="presParOf" srcId="{372EC7E2-032F-493E-9422-3E6BBF84C804}" destId="{37E17C6F-ED68-448D-88C1-BFA2E9B6DD18}" srcOrd="0" destOrd="0" presId="urn:microsoft.com/office/officeart/2011/layout/RadialPictureList#1"/>
    <dgm:cxn modelId="{31A08A8C-4319-47A0-AC3D-AF100882DF05}" type="presParOf" srcId="{BCBA671E-8B0E-47E3-B726-8B2B073B000E}" destId="{9658C117-7785-4D2C-B987-9EA97BF9F6B2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zh-TW"/>
        </a:p>
      </dgm:t>
    </dgm:pt>
    <dgm:pt modelId="{007470A2-B5D7-4887-B4FD-B6021A4D4CF7}">
      <dgm:prSet phldrT="[文字]" custT="1"/>
      <dgm:spPr>
        <a:xfrm>
          <a:off x="2838648" y="1919894"/>
          <a:ext cx="1998436" cy="1998257"/>
        </a:xfrm>
      </dgm:spPr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重要</a:t>
          </a:r>
          <a:endParaRPr lang="en-US" altLang="zh-TW" sz="4800" dirty="0" smtClean="0">
            <a:latin typeface="Century Gothic"/>
            <a:ea typeface="+mn-ea"/>
            <a:cs typeface="+mn-cs"/>
          </a:endParaRPr>
        </a:p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日程</a:t>
          </a:r>
          <a:endParaRPr lang="zh-TW" sz="480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zh-TW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zh-TW"/>
        </a:p>
      </dgm:t>
    </dgm:pt>
    <dgm:pt modelId="{D2FE3027-CD5C-42F2-91EB-86FAC3E4BE0B}">
      <dgm:prSet phldrT="[文字]" custT="1"/>
      <dgm:spPr>
        <a:xfrm>
          <a:off x="787991" y="657572"/>
          <a:ext cx="1433405" cy="1036336"/>
        </a:xfrm>
      </dgm:spPr>
      <dgm:t>
        <a:bodyPr/>
        <a:lstStyle/>
        <a:p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zh-TW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zh-TW"/>
        </a:p>
      </dgm:t>
    </dgm:pt>
    <dgm:pt modelId="{960DD3F4-08B5-4717-B21F-9D7ADE4F9398}">
      <dgm:prSet phldrT="[文字]" custT="1"/>
      <dgm:spPr>
        <a:xfrm>
          <a:off x="0" y="1659669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zh-TW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zh-TW"/>
        </a:p>
      </dgm:t>
    </dgm:pt>
    <dgm:pt modelId="{C0C01B88-9CE1-468B-9CBF-591339763F40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   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zh-TW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zh-TW"/>
        </a:p>
      </dgm:t>
    </dgm:pt>
    <dgm:pt modelId="{2047DE55-99B8-4790-89E2-F50A652A554B}">
      <dgm:prSet phldrT="[文字]" custT="1"/>
      <dgm:spPr>
        <a:xfrm>
          <a:off x="787991" y="4160573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rgbClr val="1308EA"/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dirty="0">
            <a:solidFill>
              <a:srgbClr val="1308EA"/>
            </a:solidFill>
            <a:latin typeface="Century Gothic"/>
            <a:ea typeface="+mn-ea"/>
            <a:cs typeface="+mn-cs"/>
          </a:endParaRPr>
        </a:p>
      </dgm:t>
    </dgm:pt>
    <dgm:pt modelId="{C8D3E9CF-05DC-4FB6-BC89-86896EE18DEA}" type="parTrans" cxnId="{721A35C3-DBEA-42F4-A54D-DFAAD999BF91}">
      <dgm:prSet/>
      <dgm:spPr/>
      <dgm:t>
        <a:bodyPr/>
        <a:lstStyle/>
        <a:p>
          <a:endParaRPr lang="zh-TW"/>
        </a:p>
      </dgm:t>
    </dgm:pt>
    <dgm:pt modelId="{048493D6-4426-4618-8C32-1CBA84A9753C}" type="sibTrans" cxnId="{721A35C3-DBEA-42F4-A54D-DFAAD999BF91}">
      <dgm:prSet/>
      <dgm:spPr/>
      <dgm:t>
        <a:bodyPr/>
        <a:lstStyle/>
        <a:p>
          <a:endParaRPr lang="zh-TW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zh-TW"/>
        </a:p>
      </dgm:t>
    </dgm:pt>
    <dgm:pt modelId="{05E59EE6-24A2-4651-996A-9AFB7B9FFC8F}" type="pres">
      <dgm:prSet presAssocID="{007470A2-B5D7-4887-B4FD-B6021A4D4CF7}" presName="Parent" presStyleLbl="node1" presStyleIdx="0" presStyleCnt="2" custScaleX="116659" custScaleY="115008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</dgm:spPr>
      <dgm:t>
        <a:bodyPr/>
        <a:lstStyle/>
        <a:p>
          <a:endParaRPr lang="zh-TW"/>
        </a:p>
      </dgm:t>
    </dgm:pt>
    <dgm:pt modelId="{A641F8A4-CF11-4116-B4E6-8425449904ED}" type="pres">
      <dgm:prSet presAssocID="{D2FE3027-CD5C-42F2-91EB-86FAC3E4BE0B}" presName="Image1" presStyleLbl="fgImgPlace1" presStyleIdx="0" presStyleCnt="4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4E1806DE-992B-4280-BAAA-DE6487DCDC77}" type="pres">
      <dgm:prSet presAssocID="{D2FE3027-CD5C-42F2-91EB-86FAC3E4BE0B}" presName="Child1" presStyleLbl="revTx" presStyleIdx="0" presStyleCnt="4" custScaleX="245055" custLinFactNeighborX="-69668" custLinFactNeighborY="-13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zh-TW"/>
        </a:p>
      </dgm:t>
    </dgm:pt>
    <dgm:pt modelId="{7ACA9D6E-B4F2-44F7-ADFA-C71D9AD1611D}" type="pres">
      <dgm:prSet presAssocID="{960DD3F4-08B5-4717-B21F-9D7ADE4F9398}" presName="Image" presStyleLbl="fgImgPlace1" presStyleIdx="1" presStyleCnt="4" custLinFactNeighborY="8032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63748CBD-72AB-475B-93BB-2E1E19EB7CDF}" type="pres">
      <dgm:prSet presAssocID="{960DD3F4-08B5-4717-B21F-9D7ADE4F9398}" presName="Child2" presStyleLbl="revTx" presStyleIdx="1" presStyleCnt="4" custScaleX="253931" custLinFactNeighborX="-49956" custLinFactNeighborY="92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zh-TW"/>
        </a:p>
      </dgm:t>
    </dgm:pt>
    <dgm:pt modelId="{07F3DE25-1642-45C2-B4F6-1F381AF4B3C9}" type="pres">
      <dgm:prSet presAssocID="{C0C01B88-9CE1-468B-9CBF-591339763F40}" presName="Image" presStyleLbl="fgImgPlace1" presStyleIdx="2" presStyleCnt="4" custLinFactNeighborX="-2294" custLinFactNeighborY="-5737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24DAAE03-8AA3-4374-B236-819FD4BAD3C8}" type="pres">
      <dgm:prSet presAssocID="{C0C01B88-9CE1-468B-9CBF-591339763F40}" presName="Child3" presStyleLbl="revTx" presStyleIdx="2" presStyleCnt="4" custScaleX="298609" custLinFactNeighborX="-66078" custLinFactNeighborY="-105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372EC7E2-032F-493E-9422-3E6BBF84C804}" type="pres">
      <dgm:prSet presAssocID="{2047DE55-99B8-4790-89E2-F50A652A554B}" presName="Image4" presStyleCnt="0"/>
      <dgm:spPr/>
      <dgm:t>
        <a:bodyPr/>
        <a:lstStyle/>
        <a:p>
          <a:endParaRPr lang="zh-TW"/>
        </a:p>
      </dgm:t>
    </dgm:pt>
    <dgm:pt modelId="{37E17C6F-ED68-448D-88C1-BFA2E9B6DD18}" type="pres">
      <dgm:prSet presAssocID="{2047DE55-99B8-4790-89E2-F50A652A554B}" presName="Image" presStyleLbl="fgImgPlace1" presStyleIdx="3" presStyleCnt="4"/>
      <dgm:spPr>
        <a:xfrm>
          <a:off x="2302954" y="4138659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9658C117-7785-4D2C-B987-9EA97BF9F6B2}" type="pres">
      <dgm:prSet presAssocID="{2047DE55-99B8-4790-89E2-F50A652A554B}" presName="Child4" presStyleLbl="revTx" presStyleIdx="3" presStyleCnt="4" custScaleX="231285" custLinFactNeighborX="-44704" custLinFactNeighborY="38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6E895DEA-6BD3-48A9-8722-1F76EA0F2BC6}" type="presOf" srcId="{960DD3F4-08B5-4717-B21F-9D7ADE4F9398}" destId="{63748CBD-72AB-475B-93BB-2E1E19EB7CDF}" srcOrd="0" destOrd="0" presId="urn:microsoft.com/office/officeart/2011/layout/RadialPictureList#1"/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0F808111-DCB4-4BFB-8649-AAE92EC1E453}" type="presOf" srcId="{E16905CA-DEF8-4D11-8E8E-35415FE5B980}" destId="{BCBA671E-8B0E-47E3-B726-8B2B073B000E}" srcOrd="0" destOrd="0" presId="urn:microsoft.com/office/officeart/2011/layout/RadialPictureList#1"/>
    <dgm:cxn modelId="{2C35C887-99B1-441C-9603-76FA94992D9E}" type="presOf" srcId="{D2FE3027-CD5C-42F2-91EB-86FAC3E4BE0B}" destId="{4E1806DE-992B-4280-BAAA-DE6487DCDC77}" srcOrd="0" destOrd="0" presId="urn:microsoft.com/office/officeart/2011/layout/RadialPictureList#1"/>
    <dgm:cxn modelId="{721A35C3-DBEA-42F4-A54D-DFAAD999BF91}" srcId="{007470A2-B5D7-4887-B4FD-B6021A4D4CF7}" destId="{2047DE55-99B8-4790-89E2-F50A652A554B}" srcOrd="3" destOrd="0" parTransId="{C8D3E9CF-05DC-4FB6-BC89-86896EE18DEA}" sibTransId="{048493D6-4426-4618-8C32-1CBA84A9753C}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F6838AAC-0A24-4A51-8D70-1426D25343F4}" type="presOf" srcId="{C0C01B88-9CE1-468B-9CBF-591339763F40}" destId="{24DAAE03-8AA3-4374-B236-819FD4BAD3C8}" srcOrd="0" destOrd="0" presId="urn:microsoft.com/office/officeart/2011/layout/RadialPictureList#1"/>
    <dgm:cxn modelId="{A293FEF7-544E-484B-857A-18E29D27DEE0}" type="presOf" srcId="{007470A2-B5D7-4887-B4FD-B6021A4D4CF7}" destId="{05E59EE6-24A2-4651-996A-9AFB7B9FFC8F}" srcOrd="0" destOrd="0" presId="urn:microsoft.com/office/officeart/2011/layout/RadialPictureList#1"/>
    <dgm:cxn modelId="{88E12841-1929-493D-9DD6-982C5CEEE093}" type="presOf" srcId="{2047DE55-99B8-4790-89E2-F50A652A554B}" destId="{9658C117-7785-4D2C-B987-9EA97BF9F6B2}" srcOrd="0" destOrd="0" presId="urn:microsoft.com/office/officeart/2011/layout/RadialPictureList#1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B9EAB4CF-E884-4554-A4CD-3BC6EA7C9016}" type="presParOf" srcId="{BCBA671E-8B0E-47E3-B726-8B2B073B000E}" destId="{05E59EE6-24A2-4651-996A-9AFB7B9FFC8F}" srcOrd="0" destOrd="0" presId="urn:microsoft.com/office/officeart/2011/layout/RadialPictureList#1"/>
    <dgm:cxn modelId="{3E5F9AE8-A486-4B7E-9BF8-DA9A9D39158D}" type="presParOf" srcId="{BCBA671E-8B0E-47E3-B726-8B2B073B000E}" destId="{1EA0B330-A62A-423B-9436-56354426AF14}" srcOrd="1" destOrd="0" presId="urn:microsoft.com/office/officeart/2011/layout/RadialPictureList#1"/>
    <dgm:cxn modelId="{8D070747-0719-4249-95FB-1EE43A6A4163}" type="presParOf" srcId="{BCBA671E-8B0E-47E3-B726-8B2B073B000E}" destId="{A641F8A4-CF11-4116-B4E6-8425449904ED}" srcOrd="2" destOrd="0" presId="urn:microsoft.com/office/officeart/2011/layout/RadialPictureList#1"/>
    <dgm:cxn modelId="{42FD14A3-D9F0-48CC-9B62-95826BC91DFD}" type="presParOf" srcId="{BCBA671E-8B0E-47E3-B726-8B2B073B000E}" destId="{4E1806DE-992B-4280-BAAA-DE6487DCDC77}" srcOrd="3" destOrd="0" presId="urn:microsoft.com/office/officeart/2011/layout/RadialPictureList#1"/>
    <dgm:cxn modelId="{E0F70C1D-3DA8-4FA2-9715-3E9ED21C2171}" type="presParOf" srcId="{BCBA671E-8B0E-47E3-B726-8B2B073B000E}" destId="{9429B47F-46AD-4053-B6EC-4D08117EF235}" srcOrd="4" destOrd="0" presId="urn:microsoft.com/office/officeart/2011/layout/RadialPictureList#1"/>
    <dgm:cxn modelId="{8E2FCDC8-66B2-416D-B319-2CBE4B5914ED}" type="presParOf" srcId="{9429B47F-46AD-4053-B6EC-4D08117EF235}" destId="{7ACA9D6E-B4F2-44F7-ADFA-C71D9AD1611D}" srcOrd="0" destOrd="0" presId="urn:microsoft.com/office/officeart/2011/layout/RadialPictureList#1"/>
    <dgm:cxn modelId="{989A407A-511D-4484-8C32-E8F74BE3A4ED}" type="presParOf" srcId="{BCBA671E-8B0E-47E3-B726-8B2B073B000E}" destId="{63748CBD-72AB-475B-93BB-2E1E19EB7CDF}" srcOrd="5" destOrd="0" presId="urn:microsoft.com/office/officeart/2011/layout/RadialPictureList#1"/>
    <dgm:cxn modelId="{8CB2F266-FBD0-44E1-ADF4-320E2D103E37}" type="presParOf" srcId="{BCBA671E-8B0E-47E3-B726-8B2B073B000E}" destId="{EA3FBB46-60CA-4DCD-B01B-F2EAC10C3D89}" srcOrd="6" destOrd="0" presId="urn:microsoft.com/office/officeart/2011/layout/RadialPictureList#1"/>
    <dgm:cxn modelId="{45616511-5CB7-4EFD-A39A-C89EF83F75C3}" type="presParOf" srcId="{EA3FBB46-60CA-4DCD-B01B-F2EAC10C3D89}" destId="{07F3DE25-1642-45C2-B4F6-1F381AF4B3C9}" srcOrd="0" destOrd="0" presId="urn:microsoft.com/office/officeart/2011/layout/RadialPictureList#1"/>
    <dgm:cxn modelId="{69CB0D7C-4543-4AEF-914C-AD96512202DD}" type="presParOf" srcId="{BCBA671E-8B0E-47E3-B726-8B2B073B000E}" destId="{24DAAE03-8AA3-4374-B236-819FD4BAD3C8}" srcOrd="7" destOrd="0" presId="urn:microsoft.com/office/officeart/2011/layout/RadialPictureList#1"/>
    <dgm:cxn modelId="{5C584A84-B6BF-47D3-94D9-D256D1D6CD70}" type="presParOf" srcId="{BCBA671E-8B0E-47E3-B726-8B2B073B000E}" destId="{372EC7E2-032F-493E-9422-3E6BBF84C804}" srcOrd="8" destOrd="0" presId="urn:microsoft.com/office/officeart/2011/layout/RadialPictureList#1"/>
    <dgm:cxn modelId="{0E67ACA3-653E-4CE8-B10C-BBB3E3607030}" type="presParOf" srcId="{372EC7E2-032F-493E-9422-3E6BBF84C804}" destId="{37E17C6F-ED68-448D-88C1-BFA2E9B6DD18}" srcOrd="0" destOrd="0" presId="urn:microsoft.com/office/officeart/2011/layout/RadialPictureList#1"/>
    <dgm:cxn modelId="{9FF87928-796F-4C76-A606-756AA81E2975}" type="presParOf" srcId="{BCBA671E-8B0E-47E3-B726-8B2B073B000E}" destId="{9658C117-7785-4D2C-B987-9EA97BF9F6B2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E59EE6-24A2-4651-996A-9AFB7B9FFC8F}">
      <dsp:nvSpPr>
        <dsp:cNvPr id="0" name=""/>
        <dsp:cNvSpPr/>
      </dsp:nvSpPr>
      <dsp:spPr>
        <a:xfrm>
          <a:off x="4519986" y="1094210"/>
          <a:ext cx="2265398" cy="223313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ts val="5500"/>
            </a:lnSpc>
            <a:spcBef>
              <a:spcPct val="0"/>
            </a:spcBef>
            <a:spcAft>
              <a:spcPts val="0"/>
            </a:spcAft>
          </a:pPr>
          <a:r>
            <a:rPr lang="zh-TW" altLang="en-US" sz="4800" kern="1200" dirty="0" smtClean="0">
              <a:latin typeface="Century Gothic"/>
              <a:ea typeface="+mn-ea"/>
              <a:cs typeface="+mn-cs"/>
            </a:rPr>
            <a:t>方案簡介</a:t>
          </a:r>
          <a:endParaRPr lang="zh-TW" sz="4800" kern="1200" dirty="0">
            <a:latin typeface="Century Gothic"/>
            <a:ea typeface="+mn-ea"/>
            <a:cs typeface="+mn-cs"/>
          </a:endParaRPr>
        </a:p>
      </dsp:txBody>
      <dsp:txXfrm>
        <a:off x="4519986" y="1094210"/>
        <a:ext cx="2265398" cy="2233138"/>
      </dsp:txXfrm>
    </dsp:sp>
    <dsp:sp modelId="{1EA0B330-A62A-423B-9436-56354426AF14}">
      <dsp:nvSpPr>
        <dsp:cNvPr id="0" name=""/>
        <dsp:cNvSpPr/>
      </dsp:nvSpPr>
      <dsp:spPr>
        <a:xfrm rot="10800000">
          <a:off x="3710788" y="160146"/>
          <a:ext cx="3914013" cy="407997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shade val="50000"/>
            <a:hueOff val="-404228"/>
            <a:satOff val="-1882"/>
            <a:lumOff val="44409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41F8A4-CF11-4116-B4E6-8425449904ED}">
      <dsp:nvSpPr>
        <dsp:cNvPr id="0" name=""/>
        <dsp:cNvSpPr/>
      </dsp:nvSpPr>
      <dsp:spPr>
        <a:xfrm>
          <a:off x="4161198" y="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1806DE-992B-4280-BAAA-DE6487DCDC77}">
      <dsp:nvSpPr>
        <dsp:cNvPr id="0" name=""/>
        <dsp:cNvSpPr/>
      </dsp:nvSpPr>
      <dsp:spPr>
        <a:xfrm>
          <a:off x="708522" y="0"/>
          <a:ext cx="3413255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kern="1200" dirty="0">
            <a:solidFill>
              <a:srgbClr val="0070C0"/>
            </a:solidFill>
            <a:latin typeface="Century Gothic"/>
            <a:ea typeface="+mn-ea"/>
            <a:cs typeface="+mn-cs"/>
          </a:endParaRPr>
        </a:p>
      </dsp:txBody>
      <dsp:txXfrm>
        <a:off x="708522" y="0"/>
        <a:ext cx="3413255" cy="1007017"/>
      </dsp:txXfrm>
    </dsp:sp>
    <dsp:sp modelId="{7ACA9D6E-B4F2-44F7-ADFA-C71D9AD1611D}">
      <dsp:nvSpPr>
        <dsp:cNvPr id="0" name=""/>
        <dsp:cNvSpPr/>
      </dsp:nvSpPr>
      <dsp:spPr>
        <a:xfrm>
          <a:off x="3392649" y="1052421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748CBD-72AB-475B-93BB-2E1E19EB7CDF}">
      <dsp:nvSpPr>
        <dsp:cNvPr id="0" name=""/>
        <dsp:cNvSpPr/>
      </dsp:nvSpPr>
      <dsp:spPr>
        <a:xfrm>
          <a:off x="155568" y="1080122"/>
          <a:ext cx="3536884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155568" y="1080122"/>
        <a:ext cx="3536884" cy="1007017"/>
      </dsp:txXfrm>
    </dsp:sp>
    <dsp:sp modelId="{07F3DE25-1642-45C2-B4F6-1F381AF4B3C9}">
      <dsp:nvSpPr>
        <dsp:cNvPr id="0" name=""/>
        <dsp:cNvSpPr/>
      </dsp:nvSpPr>
      <dsp:spPr>
        <a:xfrm>
          <a:off x="3372771" y="2333647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DAAE03-8AA3-4374-B236-819FD4BAD3C8}">
      <dsp:nvSpPr>
        <dsp:cNvPr id="0" name=""/>
        <dsp:cNvSpPr/>
      </dsp:nvSpPr>
      <dsp:spPr>
        <a:xfrm>
          <a:off x="0" y="2304258"/>
          <a:ext cx="4159183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0" y="2304258"/>
        <a:ext cx="4159183" cy="1007017"/>
      </dsp:txXfrm>
    </dsp:sp>
    <dsp:sp modelId="{37E17C6F-ED68-448D-88C1-BFA2E9B6DD18}">
      <dsp:nvSpPr>
        <dsp:cNvPr id="0" name=""/>
        <dsp:cNvSpPr/>
      </dsp:nvSpPr>
      <dsp:spPr>
        <a:xfrm>
          <a:off x="4161198" y="339591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58C117-7785-4D2C-B987-9EA97BF9F6B2}">
      <dsp:nvSpPr>
        <dsp:cNvPr id="0" name=""/>
        <dsp:cNvSpPr/>
      </dsp:nvSpPr>
      <dsp:spPr>
        <a:xfrm>
          <a:off x="1080121" y="3429181"/>
          <a:ext cx="3365480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    招生重要日程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1080121" y="3429181"/>
        <a:ext cx="3365480" cy="10070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626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23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3957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5946-289E-4ED8-80C1-5F23BF9E631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3957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94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482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29716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3165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0295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6930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482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1099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539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1"/>
            <a:ext cx="222885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3"/>
            <a:ext cx="23939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2" y="6248208"/>
            <a:ext cx="60379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6"/>
            <a:ext cx="533400" cy="264849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noProof="0" dirty="0" smtClean="0"/>
              <a:t>
            </a:t>
            </a:r>
            <a:fld id="{4FAB73BC-B049-4115-A692-8D63A059BFB8}" type="slidenum">
              <a:rPr lang="en-US" altLang="zh-TW" noProof="0" smtClean="0"/>
              <a:pPr/>
              <a:t>‹#›</a:t>
            </a:fld>
            <a:r>
              <a:rPr lang="en-US" altLang="zh-TW" noProof="0" dirty="0" smtClean="0"/>
              <a:t>
            </a:t>
            </a:r>
            <a:endParaRPr lang="zh-TW" altLang="en-US" noProof="0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29206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A64F-B2FE-4BBA-B1ED-3FE5C98622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8367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: 強調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53C6B42-1E47-49D2-93BD-C418A23E89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412777"/>
            <a:ext cx="8915400" cy="4713387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只有標題: 強調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6B42-1E47-49D2-93BD-C418A23E89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600" y="3052372"/>
            <a:ext cx="94107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r>
              <a:rPr kumimoji="0" lang="zh-TW" dirty="0"/>
              <a:t>按一下以編輯母片標題樣式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3702" y="1755649"/>
            <a:ext cx="1749916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1"/>
            <a:ext cx="288925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07"/>
            <a:ext cx="4953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01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1" y="6248207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10" r:id="rId14"/>
    <p:sldLayoutId id="2147483711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e.edu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aac.ccu.edu.tw/star104/index.php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aac.ccu.edu.tw/caac104/index.php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ec.edu.tw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s://www.caac.ccu.edu.tw/cacportal/index.php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uac.edu.tw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cape.edu.tw/" TargetMode="External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eec.edu.tw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c.edu.tw/Research/paper_doc/ce37/ce37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6856" y="1673523"/>
            <a:ext cx="5904656" cy="251519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altLang="zh-TW" sz="5400" i="1" dirty="0" smtClean="0">
                <a:solidFill>
                  <a:srgbClr val="1308EA"/>
                </a:solidFill>
                <a:latin typeface="+mj-ea"/>
              </a:rPr>
              <a:t>104 </a:t>
            </a:r>
            <a:r>
              <a:rPr lang="zh-TW" altLang="en-US" dirty="0" smtClean="0">
                <a:solidFill>
                  <a:srgbClr val="1308EA"/>
                </a:solidFill>
                <a:latin typeface="+mj-ea"/>
              </a:rPr>
              <a:t>學年度</a:t>
            </a:r>
            <a:r>
              <a:rPr lang="en-US" altLang="zh-TW" sz="5400" dirty="0" smtClean="0">
                <a:solidFill>
                  <a:srgbClr val="1308EA"/>
                </a:solidFill>
                <a:latin typeface="+mj-ea"/>
              </a:rPr>
              <a:t/>
            </a:r>
            <a:br>
              <a:rPr lang="en-US" altLang="zh-TW" sz="5400" dirty="0" smtClean="0">
                <a:solidFill>
                  <a:srgbClr val="1308EA"/>
                </a:solidFill>
                <a:latin typeface="+mj-ea"/>
              </a:rPr>
            </a:br>
            <a:r>
              <a:rPr lang="zh-TW" altLang="en-US" dirty="0" smtClean="0">
                <a:solidFill>
                  <a:srgbClr val="1308EA"/>
                </a:solidFill>
                <a:latin typeface="+mj-ea"/>
              </a:rPr>
              <a:t>大學多元入學方案介紹</a:t>
            </a:r>
            <a:endParaRPr lang="zh-TW" altLang="zh-TW" dirty="0">
              <a:solidFill>
                <a:srgbClr val="1308EA"/>
              </a:solidFill>
              <a:latin typeface="+mj-ea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48538" y="6165304"/>
            <a:ext cx="4824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大學多元入學工作圈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Content Placeholder 4" descr="compassPencilRuler_bg.png"/>
          <p:cNvPicPr>
            <a:picLocks noChangeAspect="1"/>
          </p:cNvPicPr>
          <p:nvPr/>
        </p:nvPicPr>
        <p:blipFill>
          <a:blip r:embed="rId2" cstate="screen">
            <a:lum bright="28000" contrast="-63000"/>
          </a:blip>
          <a:stretch>
            <a:fillRect/>
          </a:stretch>
        </p:blipFill>
        <p:spPr>
          <a:xfrm>
            <a:off x="488504" y="1593155"/>
            <a:ext cx="2802294" cy="2675930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97016" y="40770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百齡高中教務主任</a:t>
            </a:r>
            <a:endParaRPr lang="en-US" altLang="zh-TW" sz="2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湯一嵐</a:t>
            </a:r>
            <a:endParaRPr lang="en-US" altLang="zh-TW" sz="2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103.9.13</a:t>
            </a:r>
            <a:endParaRPr lang="zh-TW" altLang="en-US" sz="2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16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7632848" cy="9906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j-ea"/>
              </a:rPr>
              <a:t>學科能力測驗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考試範圍說明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6229817"/>
              </p:ext>
            </p:extLst>
          </p:nvPr>
        </p:nvGraphicFramePr>
        <p:xfrm>
          <a:off x="632521" y="1772816"/>
          <a:ext cx="8928991" cy="366199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04122"/>
                <a:gridCol w="7124869"/>
              </a:tblGrid>
              <a:tr h="479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latin typeface="+mj-ea"/>
                          <a:ea typeface="+mj-ea"/>
                          <a:cs typeface="Times New Roman"/>
                        </a:rPr>
                        <a:t>考科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+mj-ea"/>
                          <a:ea typeface="+mj-ea"/>
                        </a:rPr>
                        <a:t>測驗範圍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國文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高一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必修科目國文、高二必修科目國文</a:t>
                      </a:r>
                      <a:r>
                        <a:rPr lang="en-US" sz="2200" kern="100" dirty="0">
                          <a:latin typeface="+mj-ea"/>
                          <a:ea typeface="+mj-ea"/>
                        </a:rPr>
                        <a:t>	</a:t>
                      </a:r>
                      <a:endParaRPr lang="zh-TW" sz="22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英文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高一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必修科目英文、高二必修科目英文</a:t>
                      </a:r>
                      <a:endParaRPr lang="zh-TW" sz="22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數學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高一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必修科目數學、高二必修科目數學</a:t>
                      </a:r>
                      <a:r>
                        <a:rPr lang="en-US" sz="2200" kern="100" dirty="0">
                          <a:latin typeface="+mj-ea"/>
                          <a:ea typeface="+mj-ea"/>
                        </a:rPr>
                        <a:t>A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版</a:t>
                      </a:r>
                      <a:endParaRPr lang="zh-TW" sz="22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社會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高一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必修科目歷史、必修科目地理、必修科目公民</a:t>
                      </a: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與社會</a:t>
                      </a:r>
                      <a:endParaRPr lang="en-US" altLang="zh-TW" sz="2200" kern="100" dirty="0" smtClean="0"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二必修科目歷史、必修科目地理、必修科目公民與社會</a:t>
                      </a:r>
                      <a:endParaRPr lang="zh-TW" sz="22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自然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必修科目基礎物理一、必修科目基礎化學（一</a:t>
                      </a: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）</a:t>
                      </a:r>
                      <a:endParaRPr lang="zh-TW" sz="2200" kern="100" dirty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必修科目基礎生物</a:t>
                      </a:r>
                      <a:r>
                        <a:rPr lang="en-US" sz="2200" kern="100" dirty="0">
                          <a:latin typeface="+mj-ea"/>
                          <a:ea typeface="+mj-ea"/>
                        </a:rPr>
                        <a:t>(1)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、必修科目基礎地球科學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b="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必修科目基礎物理二</a:t>
                      </a:r>
                      <a:r>
                        <a:rPr lang="en-US" sz="2200" b="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</a:t>
                      </a:r>
                      <a:r>
                        <a:rPr lang="zh-TW" sz="2200" b="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、必修科目基礎化學（二）</a:t>
                      </a:r>
                      <a:endParaRPr lang="zh-TW" sz="2200" b="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743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5040560" cy="9906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j-ea"/>
              </a:rPr>
              <a:t>學科能力測驗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五標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1091921"/>
              </p:ext>
            </p:extLst>
          </p:nvPr>
        </p:nvGraphicFramePr>
        <p:xfrm>
          <a:off x="666853" y="1700808"/>
          <a:ext cx="8030563" cy="280831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934630"/>
                <a:gridCol w="6095933"/>
              </a:tblGrid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latin typeface="+mj-ea"/>
                          <a:ea typeface="+mj-ea"/>
                          <a:cs typeface="Times New Roman"/>
                        </a:rPr>
                        <a:t>標準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latin typeface="+mj-ea"/>
                          <a:ea typeface="+mj-ea"/>
                          <a:cs typeface="Times New Roman"/>
                        </a:rPr>
                        <a:t>說                明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頂標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kern="100" dirty="0" smtClean="0">
                          <a:latin typeface="+mj-ea"/>
                          <a:ea typeface="+mj-ea"/>
                        </a:rPr>
                        <a:t>88</a:t>
                      </a: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前標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kern="100" dirty="0" smtClean="0">
                          <a:latin typeface="+mj-ea"/>
                          <a:ea typeface="+mj-ea"/>
                        </a:rPr>
                        <a:t>75</a:t>
                      </a: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均標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kern="100" dirty="0" smtClean="0">
                          <a:latin typeface="+mj-ea"/>
                          <a:ea typeface="+mj-ea"/>
                        </a:rPr>
                        <a:t>50</a:t>
                      </a: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後標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kern="100" dirty="0" smtClean="0">
                          <a:latin typeface="+mj-ea"/>
                          <a:ea typeface="+mj-ea"/>
                        </a:rPr>
                        <a:t>25</a:t>
                      </a: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+mj-ea"/>
                          <a:ea typeface="+mj-ea"/>
                        </a:rPr>
                        <a:t>底標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該科成績位於第</a:t>
                      </a:r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12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百分位數之考生分數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1002" y="4797152"/>
            <a:ext cx="8182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solidFill>
                  <a:schemeClr val="dk1"/>
                </a:solidFill>
                <a:latin typeface="+mj-ea"/>
              </a:rPr>
              <a:t>「繁星推薦入學」、「個人申請入學」及「考試入學」之招生</a:t>
            </a:r>
            <a:r>
              <a:rPr lang="zh-TW" altLang="zh-TW" sz="2000" dirty="0" smtClean="0">
                <a:solidFill>
                  <a:schemeClr val="dk1"/>
                </a:solidFill>
                <a:latin typeface="+mj-ea"/>
              </a:rPr>
              <a:t>檢定</a:t>
            </a:r>
            <a:r>
              <a:rPr lang="zh-TW" altLang="en-US" sz="2000" dirty="0" smtClean="0">
                <a:solidFill>
                  <a:schemeClr val="dk1"/>
                </a:solidFill>
                <a:latin typeface="+mj-ea"/>
              </a:rPr>
              <a:t>標準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703843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3569218" cy="9906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+mj-ea"/>
              </a:rPr>
              <a:t>術科考試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5591632"/>
              </p:ext>
            </p:extLst>
          </p:nvPr>
        </p:nvGraphicFramePr>
        <p:xfrm>
          <a:off x="632520" y="1844824"/>
          <a:ext cx="8568952" cy="392006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30373"/>
                <a:gridCol w="6738579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考試單位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音樂、美術、體育三項術科考試由「大學術科考試委員會聯合會」負責統一辦理，舞蹈、戲劇、國樂、國劇與運動競技等術科考試，由相關校系自行辦理。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考試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目的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藉由術科考試測驗學生程度，作為招生依據。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考試日程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104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學年為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：</a:t>
                      </a:r>
                      <a:r>
                        <a:rPr lang="zh-TW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音樂組（</a:t>
                      </a:r>
                      <a:r>
                        <a:rPr lang="en-US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2/5</a:t>
                      </a:r>
                      <a:r>
                        <a:rPr lang="zh-TW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2/9</a:t>
                      </a:r>
                      <a:r>
                        <a:rPr lang="zh-TW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  <a:endParaRPr lang="zh-TW" altLang="zh-TW" sz="2400" kern="1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1473835" indent="698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美術組（</a:t>
                      </a:r>
                      <a:r>
                        <a:rPr lang="en-US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2/9</a:t>
                      </a:r>
                      <a:r>
                        <a:rPr lang="zh-TW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2/10</a:t>
                      </a:r>
                      <a:r>
                        <a:rPr lang="zh-TW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  <a:endParaRPr lang="zh-TW" altLang="zh-TW" sz="2400" kern="1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1473835" indent="698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體育組（</a:t>
                      </a:r>
                      <a:r>
                        <a:rPr lang="en-US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2/11</a:t>
                      </a:r>
                      <a:r>
                        <a:rPr lang="zh-TW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2/13</a:t>
                      </a:r>
                      <a:r>
                        <a:rPr lang="zh-TW" altLang="zh-TW" sz="24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  <a:endParaRPr lang="zh-TW" altLang="zh-TW" sz="2400" kern="1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考試用途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可供大學繁星推薦入學、個人申請入學、考試入學及部分大學校系單招使用。</a:t>
                      </a:r>
                      <a:endParaRPr lang="zh-TW" altLang="zh-TW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38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5040560" cy="9906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E70939"/>
                </a:solidFill>
                <a:latin typeface="+mj-ea"/>
              </a:rPr>
              <a:t>術科考試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項目說明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9980955"/>
              </p:ext>
            </p:extLst>
          </p:nvPr>
        </p:nvGraphicFramePr>
        <p:xfrm>
          <a:off x="632521" y="1772816"/>
          <a:ext cx="8712967" cy="203869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04122"/>
                <a:gridCol w="6908845"/>
              </a:tblGrid>
              <a:tr h="479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latin typeface="+mj-ea"/>
                          <a:ea typeface="+mj-ea"/>
                        </a:rPr>
                        <a:t>考</a:t>
                      </a:r>
                      <a:r>
                        <a:rPr lang="zh-TW" altLang="en-US" sz="2400" b="1" kern="100" dirty="0" smtClean="0">
                          <a:latin typeface="+mj-ea"/>
                          <a:ea typeface="+mj-ea"/>
                        </a:rPr>
                        <a:t>科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latin typeface="+mj-ea"/>
                          <a:ea typeface="+mj-ea"/>
                        </a:rPr>
                        <a:t>測驗</a:t>
                      </a:r>
                      <a:r>
                        <a:rPr lang="zh-TW" altLang="en-US" sz="2400" b="1" kern="100" dirty="0" smtClean="0">
                          <a:latin typeface="+mj-ea"/>
                          <a:ea typeface="+mj-ea"/>
                        </a:rPr>
                        <a:t>項目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音樂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主修、副修、樂理、聽寫、視唱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美術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素描、彩繪技法、創意表現、水墨書畫、美術鑑賞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體育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公尺立姿快跑、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秒反覆側步、一分鐘屈膝仰臥起坐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、立定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連續三次跳、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1600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公尺跑走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/>
          <a:srcRect l="16241" t="12594" r="16241" b="68646"/>
          <a:stretch/>
        </p:blipFill>
        <p:spPr>
          <a:xfrm>
            <a:off x="704528" y="4149080"/>
            <a:ext cx="8624817" cy="129614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15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3569218" cy="9906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+mj-ea"/>
              </a:rPr>
              <a:t>指定科目考試</a:t>
            </a:r>
            <a:endParaRPr altLang="en-US" sz="4400" dirty="0" smtClean="0">
              <a:solidFill>
                <a:srgbClr val="FF0000"/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5275183"/>
              </p:ext>
            </p:extLst>
          </p:nvPr>
        </p:nvGraphicFramePr>
        <p:xfrm>
          <a:off x="632520" y="1844824"/>
          <a:ext cx="8712968" cy="37444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30373"/>
                <a:gridCol w="6882595"/>
              </a:tblGrid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範圍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effectLst/>
                        </a:rPr>
                        <a:t>包含高中三學年的必修及選修課程。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目標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effectLst/>
                        </a:rPr>
                        <a:t>主要在仔細篩選學生。</a:t>
                      </a:r>
                      <a:r>
                        <a:rPr lang="en-US" sz="2400" kern="100" dirty="0"/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難度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effectLst/>
                        </a:rPr>
                        <a:t>範圍較大、難度較高。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科目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effectLst/>
                        </a:rPr>
                        <a:t>國、英、數甲、數乙、化學、物理、生物、歷史、地理、公民與社會</a:t>
                      </a:r>
                      <a:r>
                        <a:rPr lang="en-US" altLang="zh-TW" sz="2400" kern="1200" dirty="0" smtClean="0">
                          <a:effectLst/>
                        </a:rPr>
                        <a:t>10</a:t>
                      </a:r>
                      <a:r>
                        <a:rPr lang="zh-TW" altLang="en-US" sz="2400" kern="1200" dirty="0" smtClean="0">
                          <a:effectLst/>
                        </a:rPr>
                        <a:t>科，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大學校系可以依據發展特色及需要採計某些指定考科，考生可以根據自己的興趣、能力以及志願校系自行選考考科</a:t>
                      </a:r>
                      <a:r>
                        <a:rPr lang="zh-TW" altLang="zh-TW" sz="2400" kern="1200" dirty="0" smtClean="0">
                          <a:effectLst/>
                        </a:rPr>
                        <a:t>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effectLst/>
                        </a:rPr>
                        <a:t>104</a:t>
                      </a:r>
                      <a:r>
                        <a:rPr lang="zh-TW" altLang="zh-TW" sz="2400" kern="1200" dirty="0" smtClean="0">
                          <a:effectLst/>
                        </a:rPr>
                        <a:t>學年為</a:t>
                      </a:r>
                      <a:r>
                        <a:rPr lang="en-US" altLang="zh-TW" sz="2400" kern="1200" dirty="0" smtClean="0">
                          <a:effectLst/>
                        </a:rPr>
                        <a:t>104</a:t>
                      </a:r>
                      <a:r>
                        <a:rPr lang="zh-TW" altLang="zh-TW" sz="2400" kern="1200" dirty="0" smtClean="0">
                          <a:effectLst/>
                        </a:rPr>
                        <a:t>年</a:t>
                      </a:r>
                      <a:r>
                        <a:rPr lang="en-US" altLang="zh-TW" sz="2400" kern="1200" dirty="0" smtClean="0">
                          <a:effectLst/>
                        </a:rPr>
                        <a:t>7</a:t>
                      </a:r>
                      <a:r>
                        <a:rPr lang="zh-TW" altLang="zh-TW" sz="2400" kern="1200" dirty="0" smtClean="0">
                          <a:effectLst/>
                        </a:rPr>
                        <a:t>月</a:t>
                      </a:r>
                      <a:r>
                        <a:rPr lang="en-US" altLang="zh-TW" sz="2400" kern="1200" dirty="0" smtClean="0">
                          <a:effectLst/>
                        </a:rPr>
                        <a:t>1</a:t>
                      </a:r>
                      <a:r>
                        <a:rPr lang="zh-TW" altLang="zh-TW" sz="2400" kern="1200" dirty="0" smtClean="0">
                          <a:effectLst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</a:rPr>
                        <a:t>2</a:t>
                      </a:r>
                      <a:r>
                        <a:rPr lang="zh-TW" altLang="zh-TW" sz="2400" kern="1200" dirty="0" smtClean="0">
                          <a:effectLst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</a:rPr>
                        <a:t>3</a:t>
                      </a:r>
                      <a:r>
                        <a:rPr lang="zh-TW" altLang="zh-TW" sz="2400" kern="1200" dirty="0" smtClean="0">
                          <a:effectLst/>
                        </a:rPr>
                        <a:t>日。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</a:rPr>
                        <a:t>用途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400" kern="1200" dirty="0" smtClean="0">
                          <a:effectLst/>
                        </a:rPr>
                        <a:t>作為大學考試入學、進修學士班分發之依據。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02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32520" y="476672"/>
            <a:ext cx="8832850" cy="990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</a:rPr>
              <a:t>指定科目考試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成績日程說明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520" y="1988840"/>
            <a:ext cx="772285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6200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 indent="228600"/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1.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各科分數滿分為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100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分</a:t>
            </a:r>
            <a:endPara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2.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考試日程：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104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學年為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104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年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7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月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2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3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日</a:t>
            </a:r>
            <a:endParaRPr kumimoji="1" lang="zh-TW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</p:spPr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"/>
          </p:nvPr>
        </p:nvGraphicFramePr>
        <p:xfrm>
          <a:off x="920552" y="3140968"/>
          <a:ext cx="7632849" cy="3561926"/>
        </p:xfrm>
        <a:graphic>
          <a:graphicData uri="http://schemas.openxmlformats.org/drawingml/2006/table">
            <a:tbl>
              <a:tblPr/>
              <a:tblGrid>
                <a:gridCol w="990710"/>
                <a:gridCol w="2425108"/>
                <a:gridCol w="1405677"/>
                <a:gridCol w="1405677"/>
                <a:gridCol w="1405677"/>
              </a:tblGrid>
              <a:tr h="461731"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時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  </a:t>
                      </a: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第一天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第二天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第三天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1731"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上午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88950"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00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物理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數學乙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歷史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794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88950"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12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化學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地理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79488"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下午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88950"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14</a:t>
                      </a: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00</a:t>
                      </a: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endParaRPr lang="zh-TW" sz="2400" kern="10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生物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英文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公民與社會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794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88950"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16</a:t>
                      </a: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17</a:t>
                      </a: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endParaRPr lang="zh-TW" sz="2400" kern="10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─</a:t>
                      </a:r>
                      <a:endParaRPr lang="zh-TW" sz="2400" kern="10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數學甲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─</a:t>
                      </a:r>
                      <a:endParaRPr lang="zh-TW" sz="2400" kern="10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75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6912768" cy="9906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j-ea"/>
              </a:rPr>
              <a:t>指定科目考試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考試範圍說明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5266912"/>
              </p:ext>
            </p:extLst>
          </p:nvPr>
        </p:nvGraphicFramePr>
        <p:xfrm>
          <a:off x="632912" y="1595087"/>
          <a:ext cx="8928599" cy="464920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23382"/>
                <a:gridCol w="7305217"/>
              </a:tblGrid>
              <a:tr h="292602">
                <a:tc>
                  <a:txBody>
                    <a:bodyPr/>
                    <a:lstStyle/>
                    <a:p>
                      <a:pPr marL="457200" indent="-22860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考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範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圍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國文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高一必修科目國文、高二必修科目國文、高三必修科目國文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英文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高一必修科目英文、高二必修科目英文、高三必修科目英文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數學甲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高一必修科目數學、高二必修科目數學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版、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高三選修科目數學甲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Ⅰ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、高三選修科目數學甲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Ⅱ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數學乙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高一必修科目數學、高二必修科目數學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版、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高三選修科目數學乙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Ⅰ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、高三選修科目數學乙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Ⅱ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歷史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高一必修科目歷史、高二必修科目歷史、高三選修科目歷史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地理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高一必修科目地理、高二必修科目地理、高三選修科目地理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公民與社會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高一必修科目公民與社會、高二必修科目公民與社會、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高三選修科目公民與社會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物理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必修科目基礎物理一、必修科目基礎物理二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、選修科目物理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化學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必修科目基礎化學（一）、必修科目基礎化學（二）、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必修科目基礎化學（三）、選修科目化學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0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生物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必修科目基礎生物（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）、必修科目基礎生物（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）（應用生物）、選修科目生物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79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2520" y="404664"/>
            <a:ext cx="6408712" cy="1077019"/>
          </a:xfrm>
        </p:spPr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104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年大學多元入學</a:t>
            </a:r>
            <a:endParaRPr lang="zh-TW" altLang="en-US" sz="360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5" name="內容版面配置區 3" descr="Radial Picture List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75596552"/>
              </p:ext>
            </p:extLst>
          </p:nvPr>
        </p:nvGraphicFramePr>
        <p:xfrm>
          <a:off x="992560" y="1772816"/>
          <a:ext cx="8165034" cy="4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noProof="0" smtClean="0"/>
              <a:t>
            </a:t>
            </a:r>
            <a:fld id="{4FAB73BC-B049-4115-A692-8D63A059BFB8}" type="slidenum">
              <a:rPr lang="en-US" altLang="zh-TW" noProof="0" smtClean="0"/>
              <a:pPr/>
              <a:t>17</a:t>
            </a:fld>
            <a:r>
              <a:rPr lang="en-US" altLang="zh-TW" noProof="0" smtClean="0"/>
              <a:t>
            </a:t>
            </a:r>
            <a:endParaRPr lang="zh-TW" alt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9085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大學多元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入學管道介紹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2445979"/>
              </p:ext>
            </p:extLst>
          </p:nvPr>
        </p:nvGraphicFramePr>
        <p:xfrm>
          <a:off x="194471" y="1556792"/>
          <a:ext cx="9439049" cy="4248472"/>
        </p:xfrm>
        <a:graphic>
          <a:graphicData uri="http://schemas.openxmlformats.org/drawingml/2006/table">
            <a:tbl>
              <a:tblPr/>
              <a:tblGrid>
                <a:gridCol w="1599839"/>
                <a:gridCol w="3119686"/>
                <a:gridCol w="3165750"/>
                <a:gridCol w="1553774"/>
              </a:tblGrid>
              <a:tr h="106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入學管道</a:t>
                      </a:r>
                    </a:p>
                  </a:txBody>
                  <a:tcPr marL="74295" marR="742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採計標準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考試內容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錄取公告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06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繁星推甄</a:t>
                      </a:r>
                    </a:p>
                  </a:txBody>
                  <a:tcPr marL="74295" marR="742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學測成績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+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在校</a:t>
                      </a: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成績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得含英聽、術科</a:t>
                      </a: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高一及二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必修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選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課程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月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申請入學</a:t>
                      </a:r>
                    </a:p>
                  </a:txBody>
                  <a:tcPr marL="74295" marR="742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學測成績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+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個人</a:t>
                      </a: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表現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得含英聽、術科</a:t>
                      </a: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altLang="zh-TW" sz="2400" b="1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高一及二必修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選</a:t>
                      </a:r>
                      <a:r>
                        <a:rPr lang="zh-TW" alt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課程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月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登記分發</a:t>
                      </a:r>
                    </a:p>
                  </a:txBody>
                  <a:tcPr marL="74295" marR="742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指考</a:t>
                      </a: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成績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得含英聽、術科</a:t>
                      </a: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高中三年必修選課程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月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肘形接點 28"/>
          <p:cNvCxnSpPr/>
          <p:nvPr/>
        </p:nvCxnSpPr>
        <p:spPr>
          <a:xfrm>
            <a:off x="1554484" y="5853685"/>
            <a:ext cx="4190604" cy="532644"/>
          </a:xfrm>
          <a:prstGeom prst="bentConnector3">
            <a:avLst>
              <a:gd name="adj1" fmla="val -402"/>
            </a:avLst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繁星推薦入學簡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5031" y="3387228"/>
            <a:ext cx="4680717" cy="162486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+mj-ea"/>
              <a:ea typeface="+mj-ea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09494" y="3534111"/>
            <a:ext cx="638640" cy="13623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dirty="0">
                <a:solidFill>
                  <a:srgbClr val="0000CC"/>
                </a:solidFill>
                <a:latin typeface="+mj-ea"/>
                <a:ea typeface="+mj-ea"/>
              </a:rPr>
              <a:t>比</a:t>
            </a:r>
          </a:p>
          <a:p>
            <a:pPr algn="ctr" eaLnBrk="1" hangingPunct="1"/>
            <a:r>
              <a:rPr lang="zh-TW" altLang="en-US" sz="3200" dirty="0">
                <a:solidFill>
                  <a:srgbClr val="0000CC"/>
                </a:solidFill>
                <a:latin typeface="+mj-ea"/>
                <a:ea typeface="+mj-ea"/>
              </a:rPr>
              <a:t>序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4528" y="1628801"/>
            <a:ext cx="5400600" cy="4275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rgbClr val="0000CC"/>
                </a:solidFill>
                <a:latin typeface="+mj-ea"/>
                <a:ea typeface="+mj-ea"/>
              </a:rPr>
              <a:t>符合校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系之校排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%/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英聽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術科門檻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12406" y="2501915"/>
            <a:ext cx="4752156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高中依學群推薦（排序）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548134" y="3534111"/>
            <a:ext cx="3870848" cy="5762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1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高中校</a:t>
            </a:r>
            <a:r>
              <a:rPr lang="zh-TW" altLang="en-US" sz="2400" dirty="0">
                <a:solidFill>
                  <a:srgbClr val="0000CC"/>
                </a:solidFill>
                <a:latin typeface="+mj-ea"/>
                <a:ea typeface="+mj-ea"/>
              </a:rPr>
              <a:t>排百分比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548134" y="4192247"/>
            <a:ext cx="3870848" cy="70417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2-7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學測級分或術科成績</a:t>
            </a:r>
            <a:endParaRPr lang="en-US" altLang="zh-TW" sz="2400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eaLnBrk="1" hangingPunct="1"/>
            <a:r>
              <a:rPr lang="en-US" altLang="zh-TW" sz="2400" dirty="0"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     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或學科校排百分比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080606" y="2132856"/>
            <a:ext cx="0" cy="29254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3080606" y="3009512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1548134" y="5049158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94845" y="5392403"/>
            <a:ext cx="1994729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1-7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學群錄取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4016896" y="5067352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80606" y="5392403"/>
            <a:ext cx="1966988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8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學群面試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4016896" y="5847335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548751" y="6172386"/>
            <a:ext cx="936290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錄取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36" name="肘形接點 35"/>
          <p:cNvCxnSpPr>
            <a:endCxn id="42" idx="1"/>
          </p:cNvCxnSpPr>
          <p:nvPr/>
        </p:nvCxnSpPr>
        <p:spPr>
          <a:xfrm rot="5400000" flipH="1" flipV="1">
            <a:off x="4791301" y="4712258"/>
            <a:ext cx="2627861" cy="720286"/>
          </a:xfrm>
          <a:prstGeom prst="bentConnector2">
            <a:avLst/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6465374" y="3544526"/>
            <a:ext cx="3096138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推薦</a:t>
            </a:r>
            <a:r>
              <a:rPr lang="en-US" altLang="zh-TW" sz="2400" dirty="0" smtClean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錄取放棄之限制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16794" t="30485" r="17901" b="48031"/>
          <a:stretch/>
        </p:blipFill>
        <p:spPr>
          <a:xfrm>
            <a:off x="4657461" y="270115"/>
            <a:ext cx="4832043" cy="89372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cxnSp>
        <p:nvCxnSpPr>
          <p:cNvPr id="27" name="肘形接點 26"/>
          <p:cNvCxnSpPr/>
          <p:nvPr/>
        </p:nvCxnSpPr>
        <p:spPr>
          <a:xfrm>
            <a:off x="4042729" y="5116141"/>
            <a:ext cx="1698564" cy="1205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02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2520" y="404664"/>
            <a:ext cx="6408712" cy="1077019"/>
          </a:xfrm>
        </p:spPr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104</a:t>
            </a: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年大學多元入學</a:t>
            </a:r>
          </a:p>
        </p:txBody>
      </p:sp>
      <p:graphicFrame>
        <p:nvGraphicFramePr>
          <p:cNvPr id="5" name="內容版面配置區 3" descr="Radial Picture List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786499"/>
              </p:ext>
            </p:extLst>
          </p:nvPr>
        </p:nvGraphicFramePr>
        <p:xfrm>
          <a:off x="992560" y="1772816"/>
          <a:ext cx="8165034" cy="4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noProof="0" dirty="0" smtClean="0"/>
              <a:t>
            </a:t>
            </a:r>
            <a:fld id="{4FAB73BC-B049-4115-A692-8D63A059BFB8}" type="slidenum">
              <a:rPr lang="en-US" altLang="zh-TW" noProof="0" smtClean="0"/>
              <a:pPr/>
              <a:t>2</a:t>
            </a:fld>
            <a:r>
              <a:rPr lang="en-US" altLang="zh-TW" noProof="0" dirty="0" smtClean="0"/>
              <a:t>
            </a:t>
            </a:r>
            <a:endParaRPr lang="zh-TW" alt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827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</a:rPr>
              <a:t>大學依學系性質</a:t>
            </a:r>
            <a:r>
              <a:rPr lang="zh-TW" altLang="zh-TW" sz="3600" dirty="0">
                <a:solidFill>
                  <a:srgbClr val="FF0000"/>
                </a:solidFill>
              </a:rPr>
              <a:t>分學群招生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192900202"/>
              </p:ext>
            </p:extLst>
          </p:nvPr>
        </p:nvGraphicFramePr>
        <p:xfrm>
          <a:off x="668524" y="1772816"/>
          <a:ext cx="8712968" cy="3976689"/>
        </p:xfrm>
        <a:graphic>
          <a:graphicData uri="http://schemas.openxmlformats.org/drawingml/2006/table">
            <a:tbl>
              <a:tblPr/>
              <a:tblGrid>
                <a:gridCol w="1865313"/>
                <a:gridCol w="6847655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醫藥衛生、生命科學、農等學系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第八類學群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醫學系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788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高中推薦注意事項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45466939"/>
              </p:ext>
            </p:extLst>
          </p:nvPr>
        </p:nvGraphicFramePr>
        <p:xfrm>
          <a:off x="668524" y="1772816"/>
          <a:ext cx="8820980" cy="3440430"/>
        </p:xfrm>
        <a:graphic>
          <a:graphicData uri="http://schemas.openxmlformats.org/drawingml/2006/table">
            <a:tbl>
              <a:tblPr/>
              <a:tblGrid>
                <a:gridCol w="1605280"/>
                <a:gridCol w="72157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推薦資格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全程就讀、前四學期學業成績總平均校排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百分比符合大學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規定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各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藝才班及體育班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分別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計算校排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百分比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，並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限被推薦至大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4-7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類與學生在校所學相關之學群。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成績檢定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學科能力測驗、術科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或英聽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成績通過校系之檢定標準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各校自訂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人數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順序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每學群至多推薦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名，如推薦超過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名時，須排定推薦順序，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大學甄選入學委員會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依此做為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分發</a:t>
                      </a:r>
                      <a:r>
                        <a:rPr lang="en-US" altLang="zh-TW" sz="2000" u="sng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TW" altLang="zh-TW" sz="2000" u="sng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篩選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據。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每名考生僅能被推薦至</a:t>
                      </a: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校</a:t>
                      </a: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學群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，選填志願數依大學之規定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具原住民身份之學生，得以一般生或原住民生身分擇一參加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本招生。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473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1-7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類學群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分發作業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014413510"/>
              </p:ext>
            </p:extLst>
          </p:nvPr>
        </p:nvGraphicFramePr>
        <p:xfrm>
          <a:off x="668524" y="1772816"/>
          <a:ext cx="8820980" cy="3474720"/>
        </p:xfrm>
        <a:graphic>
          <a:graphicData uri="http://schemas.openxmlformats.org/drawingml/2006/table">
            <a:tbl>
              <a:tblPr/>
              <a:tblGrid>
                <a:gridCol w="1605280"/>
                <a:gridCol w="72157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分發過程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依各大學校系所訂之學測成績檢定標準、術科考試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成績檢定標準、高中推薦優先順序及分發比序項目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進行第一輪分發作業，各大學錄取同一高中學生以一名為限。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校系於第一輪分發後仍有缺額者，就缺額校系依前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項分發作業原則進行第二輪分發。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錄取限制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1-7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類學群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錄取生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不得報名該學年度大學個人申請入學，亦不得參加該學年度科技校院日間部四年制申請入學第一階段篩選。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681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繁星推薦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TW" sz="3600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類學群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甄試作業</a:t>
            </a:r>
            <a:endParaRPr lang="en-US" altLang="zh-TW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343511310"/>
              </p:ext>
            </p:extLst>
          </p:nvPr>
        </p:nvGraphicFramePr>
        <p:xfrm>
          <a:off x="668524" y="1772816"/>
          <a:ext cx="8820980" cy="3749040"/>
        </p:xfrm>
        <a:graphic>
          <a:graphicData uri="http://schemas.openxmlformats.org/drawingml/2006/table">
            <a:tbl>
              <a:tblPr/>
              <a:tblGrid>
                <a:gridCol w="1605280"/>
                <a:gridCol w="7215700"/>
              </a:tblGrid>
              <a:tr h="3672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itchFamily="18" charset="0"/>
                        </a:rPr>
                        <a:t>篩選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itchFamily="18" charset="0"/>
                        </a:rPr>
                        <a:t>甄試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第一階段篩選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：由甄選會依大學校系所訂學測成績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檢定標準、高中推薦優先順序及比序項目進行篩選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（第一輪），通過篩選學生各校至多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名；第一輪篩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選後如未達校系預定面試人數，再依前述原則進行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第二輪篩選，以達預定面試人數。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  <a:sym typeface="Wingding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面試人數由各校系自訂，至多為招生名額之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倍率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50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人。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3.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通過篩選學生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需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參加面試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，面試內容由各校自訂，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併同個人申請第二階段指定項目甄試辦理。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4.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錄取：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依面試成績決定錄取結果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，不列備取。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597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肘形接點 28"/>
          <p:cNvCxnSpPr/>
          <p:nvPr/>
        </p:nvCxnSpPr>
        <p:spPr>
          <a:xfrm flipV="1">
            <a:off x="2132628" y="3886012"/>
            <a:ext cx="1260047" cy="6351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繁星推薦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類學群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推薦及錄取後限制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704528" y="1844824"/>
            <a:ext cx="1966988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8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學群篩選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1664483" y="3347018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1196338" y="3672069"/>
            <a:ext cx="936290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錄取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3392675" y="3926025"/>
            <a:ext cx="3360524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錄取未放棄資格之限制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1640818" y="2383869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4528" y="2708920"/>
            <a:ext cx="1966988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8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學群面試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392675" y="1844823"/>
            <a:ext cx="3360524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推薦後申請校系之限制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2" name="肘形接點 11"/>
          <p:cNvCxnSpPr>
            <a:endCxn id="11" idx="1"/>
          </p:cNvCxnSpPr>
          <p:nvPr/>
        </p:nvCxnSpPr>
        <p:spPr>
          <a:xfrm flipV="1">
            <a:off x="2762651" y="2058767"/>
            <a:ext cx="630024" cy="6352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392674" y="3330484"/>
            <a:ext cx="3360525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錄取後申請入學之限制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0976447"/>
              </p:ext>
            </p:extLst>
          </p:nvPr>
        </p:nvGraphicFramePr>
        <p:xfrm>
          <a:off x="3404827" y="4509120"/>
          <a:ext cx="5148573" cy="1463040"/>
        </p:xfrm>
        <a:graphic>
          <a:graphicData uri="http://schemas.openxmlformats.org/drawingml/2006/table">
            <a:tbl>
              <a:tblPr/>
              <a:tblGrid>
                <a:gridCol w="5148573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錄取生於個人申請所有錄取校系視同無效，不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得參加個人申請統一分發登記。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錄取生未於規定期限內放棄錄取資格者，不得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報名該學年度大學考試入學招生及四技二專各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聯合登記分發入學招生。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8906259"/>
              </p:ext>
            </p:extLst>
          </p:nvPr>
        </p:nvGraphicFramePr>
        <p:xfrm>
          <a:off x="3392675" y="2388880"/>
          <a:ext cx="5160726" cy="640080"/>
        </p:xfrm>
        <a:graphic>
          <a:graphicData uri="http://schemas.openxmlformats.org/drawingml/2006/table">
            <a:tbl>
              <a:tblPr/>
              <a:tblGrid>
                <a:gridCol w="5160726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學生如獲推薦至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校醫學系，並通過第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階段篩選，不得再於個人申請報名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校醫學系。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7633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9345488" cy="71993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個人申請入學簡說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04528" y="1929080"/>
            <a:ext cx="2074661" cy="3097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</a:rPr>
              <a:t>個人申請入學</a:t>
            </a:r>
            <a:endParaRPr lang="ja-JP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04528" y="2564904"/>
            <a:ext cx="2074661" cy="2248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英聽</a:t>
            </a:r>
            <a:r>
              <a:rPr lang="en-US" altLang="zh-TW" sz="1600" dirty="0" smtClean="0">
                <a:solidFill>
                  <a:schemeClr val="bg1"/>
                </a:solidFill>
                <a:latin typeface="+mj-ea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學測</a:t>
            </a:r>
            <a:r>
              <a:rPr lang="en-US" altLang="zh-TW" sz="1600" dirty="0" smtClean="0">
                <a:solidFill>
                  <a:schemeClr val="bg1"/>
                </a:solidFill>
                <a:latin typeface="+mj-ea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術科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719407" y="2277712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1715239" y="278979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圓角矩形 22"/>
          <p:cNvSpPr/>
          <p:nvPr/>
        </p:nvSpPr>
        <p:spPr>
          <a:xfrm>
            <a:off x="704528" y="3060530"/>
            <a:ext cx="2074661" cy="55112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報名（最多六校系）級分篩選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1715239" y="3636032"/>
            <a:ext cx="4168" cy="34441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1719407" y="4467738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704528" y="3988560"/>
            <a:ext cx="2074661" cy="47917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大學甄試及公告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正備取名單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713190" y="5495985"/>
            <a:ext cx="2057335" cy="3066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公告統一分發結果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1719407" y="5208793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圓角矩形 30"/>
          <p:cNvSpPr/>
          <p:nvPr/>
        </p:nvSpPr>
        <p:spPr>
          <a:xfrm>
            <a:off x="704528" y="4754930"/>
            <a:ext cx="2057335" cy="4538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正備取生上網登記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就讀志願序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34" name="肘形接點 33"/>
          <p:cNvCxnSpPr/>
          <p:nvPr/>
        </p:nvCxnSpPr>
        <p:spPr>
          <a:xfrm>
            <a:off x="2919471" y="5649308"/>
            <a:ext cx="1241441" cy="12700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4353024" y="5374745"/>
            <a:ext cx="4961362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聲明放棄後始得參加指考之登記分發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24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4137349558"/>
              </p:ext>
            </p:extLst>
          </p:nvPr>
        </p:nvGraphicFramePr>
        <p:xfrm>
          <a:off x="4353024" y="2968964"/>
          <a:ext cx="4900462" cy="1334135"/>
        </p:xfrm>
        <a:graphic>
          <a:graphicData uri="http://schemas.openxmlformats.org/drawingml/2006/table">
            <a:tbl>
              <a:tblPr/>
              <a:tblGrid>
                <a:gridCol w="1588094"/>
                <a:gridCol w="3312368"/>
              </a:tblGrid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備審資料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全面電子化上傳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大學自辦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甄試時程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400" kern="0" dirty="0" smtClean="0">
                          <a:latin typeface="+mj-ea"/>
                          <a:ea typeface="+mj-ea"/>
                        </a:rPr>
                        <a:t>104/4/3~4/26</a:t>
                      </a:r>
                      <a:r>
                        <a:rPr lang="zh-TW" altLang="zh-TW" sz="2400" kern="0" dirty="0" smtClean="0">
                          <a:latin typeface="+mj-ea"/>
                          <a:ea typeface="+mj-ea"/>
                        </a:rPr>
                        <a:t>期間之</a:t>
                      </a:r>
                      <a:endParaRPr lang="en-US" altLang="zh-TW" sz="2400" kern="0" dirty="0" smtClean="0">
                        <a:latin typeface="+mj-ea"/>
                        <a:ea typeface="+mj-ea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altLang="zh-TW" sz="2400" kern="0" dirty="0" smtClean="0">
                          <a:latin typeface="+mj-ea"/>
                          <a:ea typeface="+mj-ea"/>
                        </a:rPr>
                        <a:t>週五、六、日</a:t>
                      </a:r>
                      <a:endParaRPr lang="zh-TW" altLang="zh-TW" sz="2400" kern="100" dirty="0"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16794" t="26375" r="17901" b="48031"/>
          <a:stretch/>
        </p:blipFill>
        <p:spPr>
          <a:xfrm>
            <a:off x="4808984" y="106301"/>
            <a:ext cx="4608512" cy="101543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943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9345488" cy="71993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個人申請入學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3600" dirty="0" smtClean="0">
                <a:solidFill>
                  <a:srgbClr val="E70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級分倍率篩選</a:t>
            </a:r>
            <a:endParaRPr lang="en-US" altLang="zh-TW" sz="2800" dirty="0">
              <a:solidFill>
                <a:srgbClr val="E709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4401289"/>
              </p:ext>
            </p:extLst>
          </p:nvPr>
        </p:nvGraphicFramePr>
        <p:xfrm>
          <a:off x="704528" y="1730276"/>
          <a:ext cx="7930476" cy="1420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0296"/>
                <a:gridCol w="1216660"/>
                <a:gridCol w="648392"/>
                <a:gridCol w="648392"/>
                <a:gridCol w="648392"/>
                <a:gridCol w="648392"/>
                <a:gridCol w="624092"/>
                <a:gridCol w="962660"/>
                <a:gridCol w="1423200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校系別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學測分數之倍率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篩選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9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科目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總級分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同級分篩選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※校◎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系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倍率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通過級分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endParaRPr lang="zh-TW" altLang="zh-TW" sz="20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endParaRPr lang="zh-TW" altLang="zh-TW" sz="20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416496" y="335699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indent="-152400">
              <a:spcAft>
                <a:spcPts val="0"/>
              </a:spcAft>
            </a:pP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1.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假設該校系申請入學管道預計招收</a:t>
            </a:r>
            <a:r>
              <a:rPr lang="zh-TW" altLang="zh-TW" sz="2000" dirty="0" smtClean="0">
                <a:solidFill>
                  <a:srgbClr val="1308EA"/>
                </a:solidFill>
                <a:latin typeface="+mj-ea"/>
                <a:ea typeface="+mj-ea"/>
              </a:rPr>
              <a:t>招收</a:t>
            </a:r>
            <a:r>
              <a:rPr lang="en-US" altLang="zh-TW" sz="2000" dirty="0">
                <a:solidFill>
                  <a:srgbClr val="1308EA"/>
                </a:solidFill>
                <a:latin typeface="+mj-ea"/>
                <a:ea typeface="+mj-ea"/>
              </a:rPr>
              <a:t>7</a:t>
            </a:r>
            <a:r>
              <a:rPr lang="zh-TW" altLang="zh-TW" sz="2000" dirty="0">
                <a:solidFill>
                  <a:srgbClr val="1308EA"/>
                </a:solidFill>
                <a:latin typeface="+mj-ea"/>
                <a:ea typeface="+mj-ea"/>
              </a:rPr>
              <a:t>名</a:t>
            </a:r>
            <a:r>
              <a:rPr lang="zh-TW" altLang="zh-TW" sz="2000" dirty="0" smtClean="0">
                <a:solidFill>
                  <a:srgbClr val="1308EA"/>
                </a:solidFill>
                <a:latin typeface="+mj-ea"/>
                <a:ea typeface="+mj-ea"/>
              </a:rPr>
              <a:t>學生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</a:rPr>
              <a:t>。</a:t>
            </a:r>
            <a:endParaRPr lang="en-US" altLang="zh-TW" sz="2000" dirty="0" smtClean="0">
              <a:solidFill>
                <a:srgbClr val="1308EA"/>
              </a:solidFill>
              <a:latin typeface="+mj-ea"/>
              <a:ea typeface="+mj-ea"/>
            </a:endParaRPr>
          </a:p>
          <a:p>
            <a:pPr marL="359410" indent="-152400">
              <a:spcAft>
                <a:spcPts val="0"/>
              </a:spcAft>
            </a:pP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2.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先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從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報名學生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以「總級分」成績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(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最高倍率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)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擇優選取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(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招生名額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)×(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篩選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倍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 </a:t>
            </a:r>
          </a:p>
          <a:p>
            <a:pPr marL="359410" indent="-152400">
              <a:spcAft>
                <a:spcPts val="0"/>
              </a:spcAft>
            </a:pP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 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  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率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) 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7×6=42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人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</a:rPr>
              <a:t>。</a:t>
            </a:r>
            <a:endParaRPr lang="zh-TW" altLang="zh-TW" sz="2000" kern="100" dirty="0">
              <a:solidFill>
                <a:srgbClr val="1308EA"/>
              </a:solidFill>
              <a:latin typeface="+mj-ea"/>
              <a:ea typeface="+mj-ea"/>
            </a:endParaRPr>
          </a:p>
          <a:p>
            <a:pPr marL="207010">
              <a:spcAft>
                <a:spcPts val="0"/>
              </a:spcAft>
            </a:pP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3.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再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從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這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42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人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中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，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以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「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</a:rPr>
              <a:t>國文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」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成績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(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倍率次高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)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擇優選取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7×5=35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人，</a:t>
            </a:r>
          </a:p>
          <a:p>
            <a:pPr marL="207010">
              <a:spcAft>
                <a:spcPts val="0"/>
              </a:spcAft>
            </a:pP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4.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再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從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這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35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人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中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，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以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「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英文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」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成績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(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再次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低篩選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倍率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)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擇優選取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7×4=28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人。</a:t>
            </a:r>
          </a:p>
          <a:p>
            <a:pPr marL="207010">
              <a:spcAft>
                <a:spcPts val="0"/>
              </a:spcAft>
            </a:pP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5.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最後再從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28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人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中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，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以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「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社會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」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成績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(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最低篩選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倍率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)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擇優選取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  <a:cs typeface="Comic Sans MS" panose="030F0702030302020204" pitchFamily="66" charset="0"/>
              </a:rPr>
              <a:t>7×3=21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人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。</a:t>
            </a:r>
            <a:endParaRPr lang="en-US" altLang="zh-TW" sz="2000" kern="100" dirty="0" smtClean="0">
              <a:solidFill>
                <a:srgbClr val="1308EA"/>
              </a:solidFill>
              <a:latin typeface="+mj-ea"/>
              <a:ea typeface="+mj-ea"/>
            </a:endParaRPr>
          </a:p>
          <a:p>
            <a:pPr marL="207010">
              <a:spcAft>
                <a:spcPts val="0"/>
              </a:spcAft>
            </a:pPr>
            <a:r>
              <a:rPr lang="en-US" altLang="zh-TW" sz="2000" kern="100" dirty="0" smtClean="0">
                <a:solidFill>
                  <a:srgbClr val="1308EA"/>
                </a:solidFill>
                <a:effectLst/>
                <a:latin typeface="+mj-ea"/>
                <a:ea typeface="+mj-ea"/>
              </a:rPr>
              <a:t>6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.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這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21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人即通過第一階段級分篩選，得參加大學第二階段項目甄試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。</a:t>
            </a:r>
            <a:endParaRPr lang="zh-TW" altLang="zh-TW" sz="2000" kern="100" dirty="0">
              <a:solidFill>
                <a:srgbClr val="1308EA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201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9345488" cy="71993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個人申請入學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3600" dirty="0" smtClean="0">
                <a:solidFill>
                  <a:srgbClr val="E70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級分倍率篩選的變化</a:t>
            </a:r>
            <a:endParaRPr lang="en-US" altLang="zh-TW" sz="2800" dirty="0">
              <a:solidFill>
                <a:srgbClr val="E709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6842789"/>
              </p:ext>
            </p:extLst>
          </p:nvPr>
        </p:nvGraphicFramePr>
        <p:xfrm>
          <a:off x="704528" y="1700808"/>
          <a:ext cx="7930476" cy="1420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0296"/>
                <a:gridCol w="1216660"/>
                <a:gridCol w="648392"/>
                <a:gridCol w="648392"/>
                <a:gridCol w="648392"/>
                <a:gridCol w="648392"/>
                <a:gridCol w="624092"/>
                <a:gridCol w="962660"/>
                <a:gridCol w="1423200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校系別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學測分數之倍率篩選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前一年最低級分資訊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9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科目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總級分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同級分篩選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※校◎系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倍率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通過級分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04528" y="335699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5590">
              <a:spcAft>
                <a:spcPts val="0"/>
              </a:spcAft>
            </a:pPr>
            <a:r>
              <a:rPr lang="en-US" altLang="zh-TW" sz="2000" kern="100" dirty="0" smtClean="0">
                <a:latin typeface="+mj-ea"/>
                <a:ea typeface="+mj-ea"/>
              </a:rPr>
              <a:t>    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這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指的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是</a:t>
            </a:r>
            <a:r>
              <a:rPr lang="zh-TW" altLang="en-US" sz="2000" kern="100" dirty="0" smtClean="0">
                <a:solidFill>
                  <a:srgbClr val="1308E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該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校系直接以</a:t>
            </a:r>
            <a:r>
              <a:rPr lang="zh-TW" altLang="zh-TW" sz="2000" u="sng" kern="100" dirty="0">
                <a:solidFill>
                  <a:srgbClr val="1308EA"/>
                </a:solidFill>
                <a:latin typeface="+mj-ea"/>
                <a:ea typeface="+mj-ea"/>
              </a:rPr>
              <a:t>英</a:t>
            </a:r>
            <a:r>
              <a:rPr lang="en-US" altLang="zh-TW" sz="2000" u="sng" kern="100" dirty="0">
                <a:solidFill>
                  <a:srgbClr val="1308EA"/>
                </a:solidFill>
                <a:latin typeface="+mj-ea"/>
                <a:ea typeface="+mj-ea"/>
              </a:rPr>
              <a:t>+</a:t>
            </a:r>
            <a:r>
              <a:rPr lang="zh-TW" altLang="zh-TW" sz="2000" u="sng" kern="100" dirty="0">
                <a:solidFill>
                  <a:srgbClr val="1308EA"/>
                </a:solidFill>
                <a:latin typeface="+mj-ea"/>
                <a:ea typeface="+mj-ea"/>
              </a:rPr>
              <a:t>數</a:t>
            </a:r>
            <a:r>
              <a:rPr lang="en-US" altLang="zh-TW" sz="2000" u="sng" kern="100" dirty="0">
                <a:solidFill>
                  <a:srgbClr val="1308EA"/>
                </a:solidFill>
                <a:latin typeface="+mj-ea"/>
                <a:ea typeface="+mj-ea"/>
              </a:rPr>
              <a:t>+</a:t>
            </a:r>
            <a:r>
              <a:rPr lang="zh-TW" altLang="zh-TW" sz="2000" u="sng" kern="100" dirty="0">
                <a:solidFill>
                  <a:srgbClr val="1308EA"/>
                </a:solidFill>
                <a:latin typeface="+mj-ea"/>
                <a:ea typeface="+mj-ea"/>
              </a:rPr>
              <a:t>自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三科級分加總，取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3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倍的錄取人數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進入第二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階段甄試，即三科級分加總至少要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43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級分以上才可以通過篩選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門檻</a:t>
            </a:r>
            <a:r>
              <a:rPr lang="zh-TW" altLang="en-US" sz="2000" kern="1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，進入第二階段甄選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。</a:t>
            </a:r>
            <a:endParaRPr lang="zh-TW" altLang="zh-TW" sz="2000" kern="100" dirty="0">
              <a:solidFill>
                <a:srgbClr val="1308EA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9281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9345488" cy="719931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個人申請入學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zh-TW" sz="3600" kern="100" dirty="0">
                <a:solidFill>
                  <a:srgbClr val="FF0000"/>
                </a:solidFill>
                <a:latin typeface="+mj-ea"/>
              </a:rPr>
              <a:t>同級分篩選</a:t>
            </a: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334456"/>
              </p:ext>
            </p:extLst>
          </p:nvPr>
        </p:nvGraphicFramePr>
        <p:xfrm>
          <a:off x="704528" y="1700808"/>
          <a:ext cx="7930476" cy="1420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0296"/>
                <a:gridCol w="1216660"/>
                <a:gridCol w="648392"/>
                <a:gridCol w="648392"/>
                <a:gridCol w="648392"/>
                <a:gridCol w="648392"/>
                <a:gridCol w="624092"/>
                <a:gridCol w="962660"/>
                <a:gridCol w="1423200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校系別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學測分數之倍率篩選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前一年最低級分資訊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9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科目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總級分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同級分篩選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※校◎系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倍率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通過級分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14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lang="en-US" sz="2000" b="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69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32520" y="3284984"/>
            <a:ext cx="8038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5590">
              <a:spcAft>
                <a:spcPts val="0"/>
              </a:spcAft>
            </a:pP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   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這裡指的是：通過英文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5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倍率（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14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級分以上）篩選的考生，</a:t>
            </a:r>
            <a:r>
              <a:rPr lang="zh-TW" altLang="zh-TW" sz="2000" u="sng" kern="100" dirty="0" smtClean="0">
                <a:solidFill>
                  <a:srgbClr val="1308EA"/>
                </a:solidFill>
                <a:latin typeface="+mj-ea"/>
                <a:ea typeface="+mj-ea"/>
              </a:rPr>
              <a:t>數</a:t>
            </a:r>
            <a:r>
              <a:rPr lang="en-US" altLang="zh-TW" sz="2000" u="sng" kern="100" dirty="0" smtClean="0">
                <a:solidFill>
                  <a:srgbClr val="1308EA"/>
                </a:solidFill>
                <a:latin typeface="+mj-ea"/>
                <a:ea typeface="+mj-ea"/>
              </a:rPr>
              <a:t>+</a:t>
            </a:r>
            <a:r>
              <a:rPr lang="zh-TW" altLang="zh-TW" sz="2000" u="sng" kern="100" dirty="0" smtClean="0">
                <a:solidFill>
                  <a:srgbClr val="1308EA"/>
                </a:solidFill>
                <a:latin typeface="+mj-ea"/>
                <a:ea typeface="+mj-ea"/>
              </a:rPr>
              <a:t>自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二科級分加總</a:t>
            </a:r>
            <a:r>
              <a:rPr lang="en-US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28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級分以上者直接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</a:rPr>
              <a:t>進入第二階段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</a:rPr>
              <a:t>甄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</a:rPr>
              <a:t>試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；而</a:t>
            </a:r>
            <a:r>
              <a:rPr lang="zh-TW" altLang="zh-TW" sz="2000" u="sng" kern="100" dirty="0" smtClean="0">
                <a:solidFill>
                  <a:srgbClr val="1308EA"/>
                </a:solidFill>
                <a:latin typeface="+mj-ea"/>
              </a:rPr>
              <a:t>數</a:t>
            </a:r>
            <a:r>
              <a:rPr lang="en-US" altLang="zh-TW" sz="2000" u="sng" kern="100" dirty="0">
                <a:solidFill>
                  <a:srgbClr val="1308EA"/>
                </a:solidFill>
                <a:latin typeface="+mj-ea"/>
              </a:rPr>
              <a:t>+</a:t>
            </a:r>
            <a:r>
              <a:rPr lang="zh-TW" altLang="zh-TW" sz="2000" u="sng" kern="100" dirty="0">
                <a:solidFill>
                  <a:srgbClr val="1308EA"/>
                </a:solidFill>
                <a:latin typeface="+mj-ea"/>
              </a:rPr>
              <a:t>自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</a:rPr>
              <a:t>二科級分加總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</a:rPr>
              <a:t>27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</a:rPr>
              <a:t>級分的人數超過剩下的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</a:rPr>
              <a:t>名額</a:t>
            </a:r>
            <a:r>
              <a:rPr lang="zh-TW" altLang="en-US" sz="2000" kern="1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需以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總級分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再篩選一次</a:t>
            </a:r>
            <a:r>
              <a:rPr lang="zh-TW" altLang="en-US" sz="2000" kern="100" dirty="0">
                <a:solidFill>
                  <a:srgbClr val="1308EA"/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要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達</a:t>
            </a:r>
            <a:r>
              <a:rPr lang="en-US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69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級分以上才可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進入第二</a:t>
            </a:r>
            <a:r>
              <a:rPr lang="zh-TW" altLang="zh-TW" sz="2000" kern="100" dirty="0">
                <a:solidFill>
                  <a:srgbClr val="1308EA"/>
                </a:solidFill>
                <a:latin typeface="+mj-ea"/>
                <a:ea typeface="+mj-ea"/>
              </a:rPr>
              <a:t>階段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甄</a:t>
            </a:r>
            <a:r>
              <a:rPr lang="zh-TW" altLang="en-US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試</a:t>
            </a:r>
            <a:r>
              <a:rPr lang="zh-TW" altLang="zh-TW" sz="2000" kern="100" dirty="0" smtClean="0">
                <a:solidFill>
                  <a:srgbClr val="1308EA"/>
                </a:solidFill>
                <a:latin typeface="+mj-ea"/>
                <a:ea typeface="+mj-ea"/>
              </a:rPr>
              <a:t>。</a:t>
            </a:r>
            <a:endParaRPr lang="en-US" altLang="zh-TW" sz="2000" kern="100" dirty="0" smtClean="0">
              <a:solidFill>
                <a:srgbClr val="1308EA"/>
              </a:solidFill>
              <a:latin typeface="+mj-ea"/>
              <a:ea typeface="+mj-ea"/>
            </a:endParaRPr>
          </a:p>
          <a:p>
            <a:pPr indent="275590"/>
            <a:r>
              <a:rPr lang="zh-TW" altLang="zh-TW" sz="2000" kern="100" dirty="0" smtClean="0">
                <a:solidFill>
                  <a:srgbClr val="FF0000"/>
                </a:solidFill>
                <a:latin typeface="+mj-ea"/>
                <a:ea typeface="+mj-ea"/>
              </a:rPr>
              <a:t>若</a:t>
            </a:r>
            <a:r>
              <a:rPr lang="zh-TW" altLang="zh-TW" sz="2000" kern="100" dirty="0">
                <a:solidFill>
                  <a:srgbClr val="FF0000"/>
                </a:solidFill>
                <a:latin typeface="+mj-ea"/>
                <a:ea typeface="+mj-ea"/>
              </a:rPr>
              <a:t>某生</a:t>
            </a:r>
            <a:r>
              <a:rPr lang="zh-TW" altLang="zh-TW" sz="2000" u="sng" kern="100" dirty="0">
                <a:solidFill>
                  <a:srgbClr val="FF0000"/>
                </a:solidFill>
                <a:latin typeface="+mj-ea"/>
                <a:ea typeface="+mj-ea"/>
              </a:rPr>
              <a:t>數</a:t>
            </a:r>
            <a:r>
              <a:rPr lang="en-US" altLang="zh-TW" sz="2000" u="sng" kern="100" dirty="0">
                <a:solidFill>
                  <a:srgbClr val="FF0000"/>
                </a:solidFill>
                <a:latin typeface="+mj-ea"/>
                <a:ea typeface="+mj-ea"/>
              </a:rPr>
              <a:t>+</a:t>
            </a:r>
            <a:r>
              <a:rPr lang="zh-TW" altLang="zh-TW" sz="2000" u="sng" kern="100" dirty="0">
                <a:solidFill>
                  <a:srgbClr val="FF0000"/>
                </a:solidFill>
                <a:latin typeface="+mj-ea"/>
                <a:ea typeface="+mj-ea"/>
              </a:rPr>
              <a:t>自</a:t>
            </a:r>
            <a:r>
              <a:rPr lang="zh-TW" altLang="zh-TW" sz="2000" kern="100" dirty="0">
                <a:solidFill>
                  <a:srgbClr val="FF0000"/>
                </a:solidFill>
                <a:latin typeface="+mj-ea"/>
                <a:ea typeface="+mj-ea"/>
              </a:rPr>
              <a:t>二科級分加</a:t>
            </a:r>
            <a:r>
              <a:rPr lang="zh-TW" altLang="zh-TW" sz="2000" kern="100" dirty="0" smtClean="0">
                <a:solidFill>
                  <a:srgbClr val="FF0000"/>
                </a:solidFill>
                <a:latin typeface="+mj-ea"/>
                <a:ea typeface="+mj-ea"/>
              </a:rPr>
              <a:t>總</a:t>
            </a:r>
            <a:r>
              <a:rPr lang="zh-TW" altLang="en-US" sz="2000" kern="100" dirty="0" smtClean="0">
                <a:solidFill>
                  <a:srgbClr val="FF0000"/>
                </a:solidFill>
                <a:latin typeface="+mj-ea"/>
                <a:ea typeface="+mj-ea"/>
              </a:rPr>
              <a:t>為</a:t>
            </a:r>
            <a:r>
              <a:rPr lang="en-US" altLang="zh-TW" sz="2000" kern="100" dirty="0" smtClean="0">
                <a:solidFill>
                  <a:srgbClr val="FF0000"/>
                </a:solidFill>
                <a:latin typeface="+mj-ea"/>
                <a:ea typeface="+mj-ea"/>
              </a:rPr>
              <a:t>28</a:t>
            </a:r>
            <a:r>
              <a:rPr lang="zh-TW" altLang="zh-TW" sz="2000" kern="100" dirty="0">
                <a:solidFill>
                  <a:srgbClr val="FF0000"/>
                </a:solidFill>
                <a:latin typeface="+mj-ea"/>
                <a:ea typeface="+mj-ea"/>
              </a:rPr>
              <a:t>級分，</a:t>
            </a:r>
            <a:r>
              <a:rPr lang="zh-TW" altLang="zh-TW" sz="2000" kern="100" dirty="0" smtClean="0">
                <a:solidFill>
                  <a:srgbClr val="FF0000"/>
                </a:solidFill>
                <a:latin typeface="+mj-ea"/>
                <a:ea typeface="+mj-ea"/>
              </a:rPr>
              <a:t>即使</a:t>
            </a:r>
            <a:r>
              <a:rPr lang="zh-TW" altLang="en-US" sz="2000" kern="100" dirty="0" smtClean="0">
                <a:solidFill>
                  <a:srgbClr val="FF0000"/>
                </a:solidFill>
                <a:latin typeface="+mj-ea"/>
                <a:ea typeface="+mj-ea"/>
              </a:rPr>
              <a:t>總級分</a:t>
            </a:r>
            <a:r>
              <a:rPr lang="zh-TW" altLang="zh-TW" sz="2000" kern="100" dirty="0" smtClean="0">
                <a:solidFill>
                  <a:srgbClr val="FF0000"/>
                </a:solidFill>
                <a:latin typeface="+mj-ea"/>
                <a:ea typeface="+mj-ea"/>
              </a:rPr>
              <a:t>只有</a:t>
            </a:r>
            <a:r>
              <a:rPr lang="en-US" altLang="zh-TW" sz="2000" kern="100" dirty="0">
                <a:solidFill>
                  <a:srgbClr val="FF0000"/>
                </a:solidFill>
                <a:latin typeface="+mj-ea"/>
                <a:ea typeface="+mj-ea"/>
              </a:rPr>
              <a:t>67</a:t>
            </a:r>
            <a:r>
              <a:rPr lang="zh-TW" altLang="zh-TW" sz="2000" kern="100" dirty="0">
                <a:solidFill>
                  <a:srgbClr val="FF0000"/>
                </a:solidFill>
                <a:latin typeface="+mj-ea"/>
                <a:ea typeface="+mj-ea"/>
              </a:rPr>
              <a:t>級分，還是</a:t>
            </a:r>
            <a:r>
              <a:rPr lang="zh-TW" altLang="zh-TW" sz="2000" kern="100" dirty="0" smtClean="0">
                <a:solidFill>
                  <a:srgbClr val="FF0000"/>
                </a:solidFill>
                <a:latin typeface="+mj-ea"/>
                <a:ea typeface="+mj-ea"/>
              </a:rPr>
              <a:t>優先</a:t>
            </a:r>
            <a:r>
              <a:rPr lang="zh-TW" altLang="zh-TW" sz="2000" kern="100" dirty="0" smtClean="0">
                <a:solidFill>
                  <a:srgbClr val="FF0000"/>
                </a:solidFill>
                <a:latin typeface="+mj-ea"/>
              </a:rPr>
              <a:t>進入</a:t>
            </a:r>
            <a:r>
              <a:rPr lang="zh-TW" altLang="zh-TW" sz="2000" kern="100" dirty="0">
                <a:solidFill>
                  <a:srgbClr val="FF0000"/>
                </a:solidFill>
                <a:latin typeface="+mj-ea"/>
              </a:rPr>
              <a:t>第二階段甄</a:t>
            </a:r>
            <a:r>
              <a:rPr lang="zh-TW" altLang="en-US" sz="2000" kern="100" dirty="0">
                <a:solidFill>
                  <a:srgbClr val="FF0000"/>
                </a:solidFill>
                <a:latin typeface="+mj-ea"/>
              </a:rPr>
              <a:t>試</a:t>
            </a:r>
            <a:r>
              <a:rPr lang="zh-TW" altLang="zh-TW" sz="2000" kern="100" dirty="0" smtClean="0">
                <a:solidFill>
                  <a:srgbClr val="FF0000"/>
                </a:solidFill>
                <a:latin typeface="+mj-ea"/>
              </a:rPr>
              <a:t>。</a:t>
            </a:r>
            <a:endParaRPr lang="en-US" altLang="zh-TW" sz="2000" kern="1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1400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9345488" cy="71993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個人申請入學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3600" dirty="0" smtClean="0">
                <a:solidFill>
                  <a:srgbClr val="E70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endParaRPr lang="en-US" altLang="zh-TW" sz="3600" dirty="0">
              <a:solidFill>
                <a:srgbClr val="E709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4488" y="1700808"/>
            <a:ext cx="936104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lnSpc>
                <a:spcPct val="16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zh-TW" altLang="en-US" sz="3600" dirty="0" smtClean="0">
                <a:solidFill>
                  <a:schemeClr val="tx2"/>
                </a:solidFill>
                <a:latin typeface="標楷體" panose="03000509000000000000" pitchFamily="65" charset="-120"/>
              </a:rPr>
              <a:t>甄選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</a:rPr>
              <a:t>總</a:t>
            </a:r>
            <a:r>
              <a:rPr lang="zh-TW" altLang="en-US" sz="3600" dirty="0" smtClean="0">
                <a:solidFill>
                  <a:schemeClr val="tx2"/>
                </a:solidFill>
                <a:latin typeface="標楷體" panose="03000509000000000000" pitchFamily="65" charset="-120"/>
              </a:rPr>
              <a:t>成績</a:t>
            </a:r>
            <a:r>
              <a:rPr lang="zh-TW" altLang="en-US" sz="3600" dirty="0">
                <a:solidFill>
                  <a:srgbClr val="E70939"/>
                </a:solidFill>
                <a:latin typeface="微軟正黑體" panose="020B0604030504040204" pitchFamily="34" charset="-120"/>
              </a:rPr>
              <a:t>（有校系差異</a:t>
            </a:r>
            <a:r>
              <a:rPr lang="zh-TW" altLang="en-US" sz="3600" dirty="0" smtClean="0">
                <a:solidFill>
                  <a:srgbClr val="E70939"/>
                </a:solidFill>
                <a:latin typeface="微軟正黑體" panose="020B0604030504040204" pitchFamily="34" charset="-120"/>
              </a:rPr>
              <a:t>）</a:t>
            </a:r>
            <a:r>
              <a:rPr lang="en-US" altLang="zh-TW" sz="3600" dirty="0" smtClean="0">
                <a:solidFill>
                  <a:schemeClr val="tx2"/>
                </a:solidFill>
                <a:latin typeface="標楷體" panose="03000509000000000000" pitchFamily="65" charset="-120"/>
              </a:rPr>
              <a:t>=</a:t>
            </a:r>
          </a:p>
          <a:p>
            <a:pPr lvl="1" fontAlgn="base">
              <a:lnSpc>
                <a:spcPct val="16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zh-TW" altLang="en-US" sz="3600" dirty="0" smtClean="0">
                <a:solidFill>
                  <a:srgbClr val="1308EA"/>
                </a:solidFill>
                <a:latin typeface="+mj-ea"/>
                <a:ea typeface="+mj-ea"/>
              </a:rPr>
              <a:t>（</a:t>
            </a:r>
            <a:r>
              <a:rPr lang="zh-TW" altLang="en-US" sz="3600" dirty="0">
                <a:solidFill>
                  <a:srgbClr val="1308EA"/>
                </a:solidFill>
                <a:latin typeface="+mj-ea"/>
                <a:ea typeface="+mj-ea"/>
              </a:rPr>
              <a:t>學</a:t>
            </a:r>
            <a:r>
              <a:rPr lang="zh-TW" altLang="en-US" sz="3600" dirty="0" smtClean="0">
                <a:solidFill>
                  <a:srgbClr val="1308EA"/>
                </a:solidFill>
                <a:latin typeface="+mj-ea"/>
                <a:ea typeface="+mj-ea"/>
              </a:rPr>
              <a:t>測採計科目及方式） </a:t>
            </a:r>
            <a:r>
              <a:rPr lang="en-US" altLang="zh-TW" sz="3600" dirty="0" smtClean="0">
                <a:solidFill>
                  <a:srgbClr val="1308EA"/>
                </a:solidFill>
                <a:latin typeface="+mj-ea"/>
                <a:ea typeface="+mj-ea"/>
              </a:rPr>
              <a:t>* </a:t>
            </a:r>
            <a:r>
              <a:rPr lang="zh-TW" altLang="en-US" sz="3600" dirty="0" smtClean="0">
                <a:solidFill>
                  <a:srgbClr val="1308EA"/>
                </a:solidFill>
                <a:latin typeface="+mj-ea"/>
                <a:ea typeface="+mj-ea"/>
              </a:rPr>
              <a:t>總成績百分比</a:t>
            </a:r>
            <a:endParaRPr lang="zh-TW" altLang="en-US" sz="3600" dirty="0">
              <a:solidFill>
                <a:srgbClr val="1308EA"/>
              </a:solidFill>
              <a:latin typeface="+mj-ea"/>
              <a:ea typeface="+mj-ea"/>
            </a:endParaRPr>
          </a:p>
          <a:p>
            <a:pPr lvl="1" algn="ctr" fontAlgn="base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altLang="zh-TW" sz="2800" dirty="0">
                <a:solidFill>
                  <a:schemeClr val="tx2"/>
                </a:solidFill>
                <a:latin typeface="+mj-ea"/>
                <a:ea typeface="+mj-ea"/>
              </a:rPr>
              <a:t>   </a:t>
            </a:r>
            <a:r>
              <a:rPr lang="en-US" altLang="zh-TW" sz="2800" b="1" dirty="0" smtClean="0">
                <a:solidFill>
                  <a:srgbClr val="E70939"/>
                </a:solidFill>
                <a:latin typeface="+mj-ea"/>
                <a:ea typeface="+mj-ea"/>
              </a:rPr>
              <a:t>+</a:t>
            </a:r>
            <a:r>
              <a:rPr lang="en-US" altLang="zh-TW" sz="2800" dirty="0" smtClean="0">
                <a:solidFill>
                  <a:schemeClr val="tx2"/>
                </a:solidFill>
                <a:latin typeface="+mj-ea"/>
                <a:ea typeface="+mj-ea"/>
              </a:rPr>
              <a:t> </a:t>
            </a:r>
          </a:p>
          <a:p>
            <a:pPr lvl="1" algn="ctr" fontAlgn="base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zh-TW" altLang="en-US" sz="3600" dirty="0" smtClean="0">
                <a:solidFill>
                  <a:srgbClr val="00B050"/>
                </a:solidFill>
                <a:latin typeface="+mj-ea"/>
                <a:ea typeface="+mj-ea"/>
              </a:rPr>
              <a:t>指定項目成績 </a:t>
            </a:r>
            <a:r>
              <a:rPr lang="en-US" altLang="zh-TW" sz="3600" dirty="0" smtClean="0">
                <a:solidFill>
                  <a:srgbClr val="00B050"/>
                </a:solidFill>
                <a:latin typeface="+mj-ea"/>
                <a:ea typeface="+mj-ea"/>
              </a:rPr>
              <a:t>*</a:t>
            </a:r>
            <a:r>
              <a:rPr lang="zh-TW" altLang="en-US" sz="3600" dirty="0">
                <a:solidFill>
                  <a:srgbClr val="00B050"/>
                </a:solidFill>
                <a:latin typeface="+mj-ea"/>
                <a:ea typeface="+mj-ea"/>
              </a:rPr>
              <a:t>總成績</a:t>
            </a:r>
            <a:r>
              <a:rPr lang="zh-TW" altLang="en-US" sz="3600" dirty="0" smtClean="0">
                <a:solidFill>
                  <a:srgbClr val="00B050"/>
                </a:solidFill>
                <a:latin typeface="+mj-ea"/>
                <a:ea typeface="+mj-ea"/>
              </a:rPr>
              <a:t>百分比</a:t>
            </a:r>
            <a:endParaRPr lang="en-US" altLang="zh-TW" sz="36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69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632520" y="548680"/>
            <a:ext cx="3240360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方案簡介</a:t>
            </a:r>
            <a:endParaRPr lang="en-US" altLang="zh-TW" sz="3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560512" y="1772816"/>
            <a:ext cx="8784976" cy="4896544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基本概念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一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「考</a:t>
            </a:r>
            <a:r>
              <a:rPr lang="zh-TW" altLang="zh-TW" sz="3200" dirty="0">
                <a:solidFill>
                  <a:srgbClr val="FF0000"/>
                </a:solidFill>
                <a:latin typeface="+mj-ea"/>
                <a:ea typeface="+mj-ea"/>
              </a:rPr>
              <a:t>招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分離」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3200" dirty="0" smtClean="0">
                <a:solidFill>
                  <a:srgbClr val="E70939"/>
                </a:solidFill>
                <a:latin typeface="+mj-ea"/>
                <a:ea typeface="+mj-ea"/>
              </a:rPr>
              <a:t>   </a:t>
            </a:r>
            <a:r>
              <a:rPr lang="zh-TW" altLang="zh-TW" sz="3200" dirty="0" smtClean="0">
                <a:solidFill>
                  <a:srgbClr val="E70939"/>
                </a:solidFill>
                <a:latin typeface="+mj-ea"/>
                <a:ea typeface="+mj-ea"/>
              </a:rPr>
              <a:t>「</a:t>
            </a:r>
            <a:r>
              <a:rPr lang="zh-TW" altLang="zh-TW" sz="3200" dirty="0">
                <a:solidFill>
                  <a:srgbClr val="E70939"/>
                </a:solidFill>
                <a:latin typeface="+mj-ea"/>
                <a:ea typeface="+mj-ea"/>
              </a:rPr>
              <a:t>考試</a:t>
            </a:r>
            <a:r>
              <a:rPr lang="zh-TW" altLang="zh-TW" sz="3200" dirty="0" smtClean="0">
                <a:solidFill>
                  <a:srgbClr val="E70939"/>
                </a:solidFill>
                <a:latin typeface="+mj-ea"/>
                <a:ea typeface="+mj-ea"/>
              </a:rPr>
              <a:t>」</a:t>
            </a:r>
            <a:endParaRPr lang="en-US" altLang="zh-TW" sz="3200" dirty="0">
              <a:solidFill>
                <a:srgbClr val="E70939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800" dirty="0">
                <a:solidFill>
                  <a:srgbClr val="1308EA"/>
                </a:solidFill>
                <a:latin typeface="+mj-ea"/>
                <a:ea typeface="+mj-ea"/>
              </a:rPr>
              <a:t>       </a:t>
            </a:r>
            <a:r>
              <a:rPr lang="en-US" altLang="zh-TW" sz="2400" dirty="0">
                <a:solidFill>
                  <a:srgbClr val="1308EA"/>
                </a:solidFill>
                <a:latin typeface="+mj-ea"/>
                <a:ea typeface="+mj-ea"/>
              </a:rPr>
              <a:t>1.</a:t>
            </a:r>
            <a:r>
              <a:rPr lang="zh-TW" altLang="zh-TW" sz="2400" dirty="0">
                <a:solidFill>
                  <a:srgbClr val="1308EA"/>
                </a:solidFill>
                <a:latin typeface="+mj-ea"/>
                <a:ea typeface="+mj-ea"/>
              </a:rPr>
              <a:t>學科能力測驗、指定科目考試</a:t>
            </a:r>
            <a:r>
              <a:rPr lang="zh-TW" altLang="en-US" sz="2400" dirty="0" smtClean="0">
                <a:solidFill>
                  <a:srgbClr val="1308EA"/>
                </a:solidFill>
                <a:latin typeface="+mj-ea"/>
                <a:ea typeface="+mj-ea"/>
              </a:rPr>
              <a:t>、</a:t>
            </a:r>
            <a:r>
              <a:rPr lang="zh-TW" altLang="en-US" sz="2400" dirty="0">
                <a:solidFill>
                  <a:srgbClr val="1308EA"/>
                </a:solidFill>
                <a:latin typeface="+mj-ea"/>
                <a:ea typeface="+mj-ea"/>
              </a:rPr>
              <a:t>高中英語</a:t>
            </a:r>
            <a:endParaRPr lang="en-US" altLang="zh-TW" sz="2400" dirty="0">
              <a:solidFill>
                <a:srgbClr val="1308EA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400" dirty="0" smtClean="0">
                <a:solidFill>
                  <a:srgbClr val="1308EA"/>
                </a:solidFill>
                <a:latin typeface="+mj-ea"/>
                <a:ea typeface="+mj-ea"/>
              </a:rPr>
              <a:t>           聽力測驗→</a:t>
            </a:r>
            <a:r>
              <a:rPr lang="zh-TW" altLang="zh-TW" sz="2400" dirty="0">
                <a:solidFill>
                  <a:srgbClr val="1308EA"/>
                </a:solidFill>
                <a:latin typeface="+mj-ea"/>
                <a:ea typeface="+mj-ea"/>
              </a:rPr>
              <a:t>大學入學考試中心</a:t>
            </a:r>
            <a:endParaRPr lang="en-US" altLang="zh-TW" sz="2400" dirty="0">
              <a:solidFill>
                <a:srgbClr val="1308EA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400" dirty="0">
                <a:solidFill>
                  <a:srgbClr val="1308EA"/>
                </a:solidFill>
                <a:latin typeface="+mj-ea"/>
                <a:ea typeface="+mj-ea"/>
              </a:rPr>
              <a:t>       </a:t>
            </a:r>
            <a:r>
              <a:rPr lang="en-US" altLang="zh-TW" sz="2400" dirty="0" smtClean="0">
                <a:solidFill>
                  <a:srgbClr val="1308EA"/>
                </a:solidFill>
                <a:latin typeface="+mj-ea"/>
                <a:ea typeface="+mj-ea"/>
              </a:rPr>
              <a:t> 2</a:t>
            </a:r>
            <a:r>
              <a:rPr lang="en-US" altLang="zh-TW" sz="2400" dirty="0">
                <a:solidFill>
                  <a:srgbClr val="1308EA"/>
                </a:solidFill>
                <a:latin typeface="+mj-ea"/>
                <a:ea typeface="+mj-ea"/>
              </a:rPr>
              <a:t>.</a:t>
            </a:r>
            <a:r>
              <a:rPr lang="zh-TW" altLang="zh-TW" sz="2400" dirty="0">
                <a:solidFill>
                  <a:srgbClr val="1308EA"/>
                </a:solidFill>
                <a:latin typeface="+mj-ea"/>
                <a:ea typeface="+mj-ea"/>
              </a:rPr>
              <a:t>術科考試</a:t>
            </a:r>
            <a:r>
              <a:rPr lang="zh-TW" altLang="en-US" sz="2400" dirty="0">
                <a:solidFill>
                  <a:srgbClr val="1308EA"/>
                </a:solidFill>
                <a:latin typeface="+mj-ea"/>
                <a:ea typeface="+mj-ea"/>
              </a:rPr>
              <a:t>→大學</a:t>
            </a:r>
            <a:r>
              <a:rPr lang="zh-TW" altLang="zh-TW" sz="2400" dirty="0">
                <a:solidFill>
                  <a:srgbClr val="1308EA"/>
                </a:solidFill>
                <a:latin typeface="+mj-ea"/>
                <a:ea typeface="+mj-ea"/>
              </a:rPr>
              <a:t>術科</a:t>
            </a:r>
            <a:r>
              <a:rPr lang="zh-TW" altLang="en-US" sz="2400" dirty="0">
                <a:solidFill>
                  <a:srgbClr val="1308EA"/>
                </a:solidFill>
                <a:latin typeface="+mj-ea"/>
                <a:ea typeface="+mj-ea"/>
              </a:rPr>
              <a:t>考試</a:t>
            </a:r>
            <a:r>
              <a:rPr lang="zh-TW" altLang="zh-TW" sz="2400" dirty="0">
                <a:solidFill>
                  <a:srgbClr val="1308EA"/>
                </a:solidFill>
                <a:latin typeface="+mj-ea"/>
                <a:ea typeface="+mj-ea"/>
              </a:rPr>
              <a:t>委員會</a:t>
            </a:r>
            <a:r>
              <a:rPr lang="zh-TW" altLang="en-US" sz="2400" dirty="0">
                <a:solidFill>
                  <a:srgbClr val="1308EA"/>
                </a:solidFill>
                <a:latin typeface="+mj-ea"/>
                <a:ea typeface="+mj-ea"/>
              </a:rPr>
              <a:t>聯合會</a:t>
            </a:r>
            <a:endParaRPr lang="en-US" altLang="zh-TW" sz="2400" dirty="0">
              <a:solidFill>
                <a:srgbClr val="1308EA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800" dirty="0" smtClean="0">
                <a:solidFill>
                  <a:srgbClr val="1308EA"/>
                </a:solidFill>
                <a:latin typeface="+mj-ea"/>
                <a:ea typeface="+mj-ea"/>
              </a:rPr>
              <a:t>    </a:t>
            </a:r>
            <a:r>
              <a:rPr lang="zh-TW" altLang="zh-TW" sz="3200" dirty="0" smtClean="0">
                <a:solidFill>
                  <a:srgbClr val="E70939"/>
                </a:solidFill>
                <a:latin typeface="+mj-ea"/>
                <a:ea typeface="+mj-ea"/>
              </a:rPr>
              <a:t>「</a:t>
            </a:r>
            <a:r>
              <a:rPr lang="zh-TW" altLang="zh-TW" sz="3200" dirty="0">
                <a:solidFill>
                  <a:srgbClr val="E70939"/>
                </a:solidFill>
                <a:latin typeface="+mj-ea"/>
                <a:ea typeface="+mj-ea"/>
              </a:rPr>
              <a:t>招生」 </a:t>
            </a:r>
            <a:endParaRPr lang="en-US" altLang="zh-TW" sz="3200" dirty="0" smtClean="0">
              <a:solidFill>
                <a:srgbClr val="E70939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800" dirty="0" smtClean="0">
                <a:solidFill>
                  <a:srgbClr val="1308EA"/>
                </a:solidFill>
                <a:latin typeface="+mj-ea"/>
                <a:ea typeface="+mj-ea"/>
              </a:rPr>
              <a:t>       </a:t>
            </a:r>
            <a:r>
              <a:rPr lang="en-US" altLang="zh-TW" sz="2400" dirty="0">
                <a:solidFill>
                  <a:srgbClr val="1308EA"/>
                </a:solidFill>
                <a:latin typeface="+mj-ea"/>
                <a:ea typeface="+mj-ea"/>
              </a:rPr>
              <a:t>1.</a:t>
            </a:r>
            <a:r>
              <a:rPr lang="zh-TW" altLang="en-US" sz="2400" dirty="0">
                <a:solidFill>
                  <a:srgbClr val="1308EA"/>
                </a:solidFill>
                <a:latin typeface="+mj-ea"/>
                <a:ea typeface="+mj-ea"/>
              </a:rPr>
              <a:t>繁星</a:t>
            </a:r>
            <a:r>
              <a:rPr lang="zh-TW" altLang="en-US" sz="2400" dirty="0" smtClean="0">
                <a:solidFill>
                  <a:srgbClr val="1308EA"/>
                </a:solidFill>
                <a:latin typeface="+mj-ea"/>
                <a:ea typeface="+mj-ea"/>
              </a:rPr>
              <a:t>推薦、</a:t>
            </a:r>
            <a:r>
              <a:rPr lang="zh-TW" altLang="en-US" sz="2400" dirty="0">
                <a:solidFill>
                  <a:srgbClr val="1308EA"/>
                </a:solidFill>
                <a:latin typeface="+mj-ea"/>
                <a:ea typeface="+mj-ea"/>
              </a:rPr>
              <a:t>個人</a:t>
            </a:r>
            <a:r>
              <a:rPr lang="zh-TW" altLang="en-US" sz="2400" dirty="0" smtClean="0">
                <a:solidFill>
                  <a:srgbClr val="1308EA"/>
                </a:solidFill>
                <a:latin typeface="+mj-ea"/>
                <a:ea typeface="+mj-ea"/>
              </a:rPr>
              <a:t>申請</a:t>
            </a:r>
            <a:endParaRPr lang="en-US" altLang="zh-TW" sz="2400" dirty="0" smtClean="0">
              <a:solidFill>
                <a:srgbClr val="1308EA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400" dirty="0" smtClean="0">
                <a:solidFill>
                  <a:srgbClr val="1308EA"/>
                </a:solidFill>
                <a:latin typeface="+mj-ea"/>
                <a:ea typeface="+mj-ea"/>
              </a:rPr>
              <a:t>           →大學甄選入學委員會</a:t>
            </a:r>
            <a:endParaRPr lang="en-US" altLang="zh-TW" sz="2400" dirty="0" smtClean="0">
              <a:solidFill>
                <a:srgbClr val="1308EA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400" dirty="0" smtClean="0">
                <a:solidFill>
                  <a:srgbClr val="1308EA"/>
                </a:solidFill>
                <a:latin typeface="+mj-ea"/>
                <a:ea typeface="+mj-ea"/>
              </a:rPr>
              <a:t>       </a:t>
            </a:r>
            <a:r>
              <a:rPr lang="zh-TW" altLang="en-US" sz="2400" dirty="0" smtClean="0">
                <a:solidFill>
                  <a:srgbClr val="1308EA"/>
                </a:solidFill>
                <a:latin typeface="+mj-ea"/>
                <a:ea typeface="+mj-ea"/>
              </a:rPr>
              <a:t> </a:t>
            </a:r>
            <a:r>
              <a:rPr lang="en-US" altLang="zh-TW" sz="2400" dirty="0" smtClean="0">
                <a:solidFill>
                  <a:srgbClr val="1308EA"/>
                </a:solidFill>
                <a:latin typeface="+mj-ea"/>
                <a:ea typeface="+mj-ea"/>
              </a:rPr>
              <a:t>2</a:t>
            </a:r>
            <a:r>
              <a:rPr lang="en-US" altLang="zh-TW" sz="2400" dirty="0">
                <a:solidFill>
                  <a:srgbClr val="1308EA"/>
                </a:solidFill>
                <a:latin typeface="+mj-ea"/>
                <a:ea typeface="+mj-ea"/>
              </a:rPr>
              <a:t>.</a:t>
            </a:r>
            <a:r>
              <a:rPr lang="zh-TW" altLang="en-US" sz="2400" dirty="0">
                <a:solidFill>
                  <a:srgbClr val="1308EA"/>
                </a:solidFill>
                <a:latin typeface="+mj-ea"/>
                <a:ea typeface="+mj-ea"/>
              </a:rPr>
              <a:t>考試</a:t>
            </a:r>
            <a:r>
              <a:rPr lang="zh-TW" altLang="en-US" sz="2400" dirty="0" smtClean="0">
                <a:solidFill>
                  <a:srgbClr val="1308EA"/>
                </a:solidFill>
                <a:latin typeface="+mj-ea"/>
                <a:ea typeface="+mj-ea"/>
              </a:rPr>
              <a:t>入學→</a:t>
            </a:r>
            <a:r>
              <a:rPr lang="zh-TW" altLang="en-US" sz="2400" dirty="0">
                <a:solidFill>
                  <a:srgbClr val="1308EA"/>
                </a:solidFill>
                <a:latin typeface="+mj-ea"/>
                <a:ea typeface="+mj-ea"/>
              </a:rPr>
              <a:t>大學入學考試分發委員會</a:t>
            </a:r>
            <a:endParaRPr lang="en-US" altLang="zh-TW" sz="2400" dirty="0">
              <a:solidFill>
                <a:srgbClr val="1308EA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endParaRPr lang="en-US" altLang="zh-TW" sz="32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16790" t="19890" r="15320" b="5501"/>
          <a:stretch/>
        </p:blipFill>
        <p:spPr>
          <a:xfrm>
            <a:off x="7209432" y="1553913"/>
            <a:ext cx="2476337" cy="1530055"/>
          </a:xfrm>
          <a:prstGeom prst="rect">
            <a:avLst/>
          </a:prstGeom>
        </p:spPr>
      </p:pic>
      <p:pic>
        <p:nvPicPr>
          <p:cNvPr id="3" name="圖片 2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/>
          <a:srcRect l="16241" t="12594" r="16241" b="6688"/>
          <a:stretch/>
        </p:blipFill>
        <p:spPr>
          <a:xfrm>
            <a:off x="7239821" y="3210942"/>
            <a:ext cx="2437643" cy="1576197"/>
          </a:xfrm>
          <a:prstGeom prst="rect">
            <a:avLst/>
          </a:prstGeom>
        </p:spPr>
      </p:pic>
      <p:pic>
        <p:nvPicPr>
          <p:cNvPr id="6" name="圖片 5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/>
          <a:srcRect l="28341" t="11776" r="14518" b="22341"/>
          <a:stretch/>
        </p:blipFill>
        <p:spPr>
          <a:xfrm>
            <a:off x="7209432" y="4914113"/>
            <a:ext cx="2452048" cy="1589450"/>
          </a:xfrm>
          <a:prstGeom prst="rect">
            <a:avLst/>
          </a:prstGeom>
        </p:spPr>
      </p:pic>
      <p:pic>
        <p:nvPicPr>
          <p:cNvPr id="7" name="圖片 6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/>
          <a:srcRect l="20668" t="11610" r="22329" b="73625"/>
          <a:stretch/>
        </p:blipFill>
        <p:spPr>
          <a:xfrm>
            <a:off x="3872880" y="268422"/>
            <a:ext cx="5804584" cy="845327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3530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9345488" cy="71993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</a:rPr>
              <a:t>甄選總</a:t>
            </a:r>
            <a:r>
              <a:rPr lang="zh-TW" altLang="en-US" sz="3600" dirty="0" smtClean="0">
                <a:solidFill>
                  <a:schemeClr val="tx2"/>
                </a:solidFill>
                <a:latin typeface="標楷體" panose="03000509000000000000" pitchFamily="65" charset="-120"/>
              </a:rPr>
              <a:t>成績採計的差異</a:t>
            </a:r>
            <a:r>
              <a:rPr lang="en-US" altLang="zh-TW" sz="3600" dirty="0" smtClean="0">
                <a:solidFill>
                  <a:schemeClr val="tx2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校系選才特色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952315"/>
              </p:ext>
            </p:extLst>
          </p:nvPr>
        </p:nvGraphicFramePr>
        <p:xfrm>
          <a:off x="776536" y="1772816"/>
          <a:ext cx="8064896" cy="4119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826"/>
                <a:gridCol w="1085850"/>
                <a:gridCol w="2229854"/>
                <a:gridCol w="2294892"/>
                <a:gridCol w="1846474"/>
              </a:tblGrid>
              <a:tr h="57606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校</a:t>
                      </a:r>
                      <a:r>
                        <a:rPr lang="zh-TW" sz="2000" kern="0" dirty="0" smtClean="0">
                          <a:effectLst/>
                        </a:rPr>
                        <a:t>系</a:t>
                      </a:r>
                      <a:endParaRPr lang="zh-TW" sz="2000" kern="1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甄選總成績採計方式及佔總成績</a:t>
                      </a:r>
                      <a:r>
                        <a:rPr lang="zh-TW" sz="2400" kern="0" dirty="0" smtClean="0">
                          <a:effectLst/>
                        </a:rPr>
                        <a:t>比例</a:t>
                      </a:r>
                      <a:r>
                        <a:rPr lang="zh-TW" altLang="en-US" sz="2400" kern="0" dirty="0" smtClean="0">
                          <a:solidFill>
                            <a:srgbClr val="FF0000"/>
                          </a:solidFill>
                          <a:effectLst/>
                        </a:rPr>
                        <a:t>舉例說明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學測</a:t>
                      </a:r>
                      <a:r>
                        <a:rPr lang="zh-TW" sz="2000" kern="0" dirty="0" smtClean="0">
                          <a:effectLst/>
                        </a:rPr>
                        <a:t>成績</a:t>
                      </a:r>
                      <a:endParaRPr lang="en-US" altLang="zh-TW" sz="2000" kern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採</a:t>
                      </a:r>
                      <a:r>
                        <a:rPr lang="zh-TW" sz="2000" kern="0" dirty="0">
                          <a:effectLst/>
                        </a:rPr>
                        <a:t>計方式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佔甄選總成績比例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指定項目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佔甄選總</a:t>
                      </a:r>
                      <a:r>
                        <a:rPr lang="zh-TW" sz="2000" kern="0" dirty="0" smtClean="0">
                          <a:effectLst/>
                        </a:rPr>
                        <a:t>成績</a:t>
                      </a:r>
                      <a:endParaRPr lang="en-US" altLang="zh-TW" sz="2000" kern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</a:rPr>
                        <a:t>比例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國</a:t>
                      </a:r>
                      <a:r>
                        <a:rPr lang="en-US" sz="2000" kern="0" dirty="0">
                          <a:effectLst/>
                        </a:rPr>
                        <a:t>*1.50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40%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審查資料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10%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</a:t>
                      </a:r>
                      <a:r>
                        <a:rPr lang="en-US" sz="2000" kern="0" dirty="0">
                          <a:effectLst/>
                        </a:rPr>
                        <a:t>*2.00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面試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169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國</a:t>
                      </a:r>
                      <a:r>
                        <a:rPr lang="en-US" sz="2000" kern="0" dirty="0">
                          <a:effectLst/>
                        </a:rPr>
                        <a:t>*1.25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25%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英文綜合測驗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25%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</a:t>
                      </a:r>
                      <a:r>
                        <a:rPr lang="en-US" sz="2000" kern="0" dirty="0">
                          <a:effectLst/>
                        </a:rPr>
                        <a:t>*2.00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英文作文與翻譯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25%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社</a:t>
                      </a:r>
                      <a:r>
                        <a:rPr lang="en-US" sz="2000" kern="0" dirty="0">
                          <a:effectLst/>
                        </a:rPr>
                        <a:t>*1.00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英文口試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25%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國</a:t>
                      </a:r>
                      <a:r>
                        <a:rPr lang="en-US" sz="2000" kern="0" dirty="0">
                          <a:effectLst/>
                        </a:rPr>
                        <a:t>*1.00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60%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英文綜合測驗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</a:t>
                      </a:r>
                      <a:r>
                        <a:rPr lang="en-US" sz="2000" kern="0" dirty="0">
                          <a:effectLst/>
                        </a:rPr>
                        <a:t>*2.00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英文作文與翻譯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215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D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0%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審查資料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英文口試</a:t>
                      </a:r>
                      <a:r>
                        <a:rPr lang="en-US" sz="2000" kern="0">
                          <a:effectLst/>
                        </a:rPr>
                        <a:t>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50%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584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單箭頭接點 15"/>
          <p:cNvCxnSpPr/>
          <p:nvPr/>
        </p:nvCxnSpPr>
        <p:spPr>
          <a:xfrm>
            <a:off x="3586976" y="2393000"/>
            <a:ext cx="0" cy="192643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632520" y="620688"/>
            <a:ext cx="2520280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考試入學</a:t>
            </a:r>
            <a:endParaRPr lang="en-US" altLang="zh-TW" sz="3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10"/>
          <p:cNvGrpSpPr>
            <a:grpSpLocks/>
          </p:cNvGrpSpPr>
          <p:nvPr/>
        </p:nvGrpSpPr>
        <p:grpSpPr bwMode="auto">
          <a:xfrm>
            <a:off x="910715" y="1808225"/>
            <a:ext cx="3177873" cy="4403736"/>
            <a:chOff x="4994453" y="2230990"/>
            <a:chExt cx="3177873" cy="4404563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003676" y="4042787"/>
              <a:ext cx="2451014" cy="36940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術科考試</a:t>
              </a:r>
              <a:r>
                <a: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檢定或採計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003676" y="2230990"/>
              <a:ext cx="3095873" cy="58488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32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考試入</a:t>
              </a:r>
              <a:r>
                <a:rPr lang="zh-TW" altLang="en-US" sz="32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endParaRPr lang="ja-JP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003676" y="4837181"/>
              <a:ext cx="3168650" cy="831153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ja-JP" altLang="en-US" sz="2400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指定科目考試</a:t>
              </a:r>
              <a:endParaRPr lang="ja-JP" altLang="zh-TW" sz="2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lang="zh-TW" altLang="en-US" sz="24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</a:t>
              </a:r>
              <a:r>
                <a:rPr lang="zh-TW" altLang="en-US" sz="2400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</a:t>
              </a:r>
              <a:r>
                <a:rPr lang="en-US" altLang="zh-TW" sz="24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3~5</a:t>
              </a:r>
              <a:r>
                <a:rPr lang="zh-TW" altLang="en-US" sz="2400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科（含術科）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994453" y="3176585"/>
              <a:ext cx="2460237" cy="36940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高中英聽</a:t>
              </a:r>
              <a:r>
                <a:rPr lang="ja-JP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</a:t>
              </a:r>
              <a:r>
                <a:rPr lang="en-US" altLang="ja-JP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</a:t>
              </a:r>
              <a:r>
                <a:rPr lang="en-US" altLang="ja-JP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ja-JP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003676" y="3594574"/>
              <a:ext cx="2451014" cy="36940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學科</a:t>
              </a:r>
              <a:r>
                <a:rPr lang="ja-JP" altLang="en-US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  <a:r>
                <a:rPr lang="ja-JP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</a:t>
              </a:r>
              <a:r>
                <a:rPr lang="en-US" altLang="ja-JP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</a:t>
              </a:r>
              <a:r>
                <a:rPr lang="en-US" altLang="ja-JP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ja-JP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4994453" y="6173801"/>
              <a:ext cx="3168650" cy="461752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 dirty="0">
                  <a:solidFill>
                    <a:srgbClr val="1308EA"/>
                  </a:solidFill>
                  <a:latin typeface="微軟正黑體" pitchFamily="34" charset="-120"/>
                  <a:ea typeface="微軟正黑體" pitchFamily="34" charset="-120"/>
                </a:rPr>
                <a:t>網路選填志願及分發</a:t>
              </a:r>
              <a:endParaRPr lang="ja-JP" altLang="en-US" sz="2000" dirty="0">
                <a:solidFill>
                  <a:srgbClr val="1308EA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圓角矩形 11"/>
          <p:cNvSpPr/>
          <p:nvPr/>
        </p:nvSpPr>
        <p:spPr bwMode="auto">
          <a:xfrm>
            <a:off x="5723385" y="3359615"/>
            <a:ext cx="3095575" cy="176765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大學各校系自訂</a:t>
            </a:r>
            <a:endParaRPr lang="en-US" altLang="zh-TW" sz="2800" dirty="0" smtClean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800" dirty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加重科目</a:t>
            </a:r>
            <a:endParaRPr lang="en-US" altLang="zh-TW" sz="2800" dirty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800" dirty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加重</a:t>
            </a: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比例</a:t>
            </a:r>
            <a:endParaRPr lang="en-US" altLang="zh-TW" sz="2800" dirty="0" smtClean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50%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、</a:t>
            </a: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75%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 、</a:t>
            </a: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100%</a:t>
            </a:r>
            <a:endParaRPr lang="zh-TW" altLang="en-US" sz="1600" dirty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2072587" y="2393000"/>
            <a:ext cx="2741" cy="36064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2069846" y="4003451"/>
            <a:ext cx="2741" cy="36064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4088588" y="4536434"/>
            <a:ext cx="1450622" cy="292991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 bwMode="auto">
          <a:xfrm>
            <a:off x="5691606" y="2406694"/>
            <a:ext cx="3095575" cy="76485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zh-TW" altLang="en-US" sz="2400" dirty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學科能力</a:t>
            </a:r>
            <a:r>
              <a:rPr lang="zh-TW" altLang="en-US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400" dirty="0" smtClean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zh-TW" altLang="en-US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檢定科目最多</a:t>
            </a:r>
            <a:r>
              <a:rPr lang="en-US" altLang="zh-TW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zh-TW" altLang="en-US" sz="2400" dirty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3370952" y="2938308"/>
            <a:ext cx="2168258" cy="436797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2451528" y="5278438"/>
            <a:ext cx="16023" cy="47185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 bwMode="auto">
          <a:xfrm>
            <a:off x="5744996" y="5243550"/>
            <a:ext cx="3095575" cy="96841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6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zh-TW" altLang="zh-TW" dirty="0">
                <a:solidFill>
                  <a:srgbClr val="1308EA"/>
                </a:solidFill>
              </a:rPr>
              <a:t>各考科組合總分未通過最低登記</a:t>
            </a:r>
            <a:r>
              <a:rPr lang="zh-TW" altLang="zh-TW" dirty="0" smtClean="0">
                <a:solidFill>
                  <a:srgbClr val="1308EA"/>
                </a:solidFill>
              </a:rPr>
              <a:t>標準不得</a:t>
            </a:r>
            <a:r>
              <a:rPr lang="zh-TW" altLang="zh-TW" dirty="0">
                <a:solidFill>
                  <a:srgbClr val="1308EA"/>
                </a:solidFill>
              </a:rPr>
              <a:t>登記</a:t>
            </a:r>
            <a:r>
              <a:rPr lang="zh-TW" altLang="zh-TW" dirty="0" smtClean="0">
                <a:solidFill>
                  <a:srgbClr val="1308EA"/>
                </a:solidFill>
              </a:rPr>
              <a:t>分發</a:t>
            </a:r>
            <a:endParaRPr lang="en-US" altLang="zh-TW" dirty="0" smtClean="0">
              <a:solidFill>
                <a:srgbClr val="1308EA"/>
              </a:solidFill>
            </a:endParaRPr>
          </a:p>
          <a:p>
            <a:pPr marL="76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zh-TW" altLang="en-US" kern="100" dirty="0" smtClean="0">
                <a:solidFill>
                  <a:srgbClr val="1308EA"/>
                </a:solidFill>
                <a:latin typeface="+mj-ea"/>
              </a:rPr>
              <a:t>志願數最多可填</a:t>
            </a:r>
            <a:r>
              <a:rPr lang="en-US" altLang="zh-TW" kern="100" dirty="0" smtClean="0">
                <a:solidFill>
                  <a:srgbClr val="1308EA"/>
                </a:solidFill>
                <a:latin typeface="+mj-ea"/>
              </a:rPr>
              <a:t>100</a:t>
            </a:r>
            <a:r>
              <a:rPr lang="zh-TW" altLang="en-US" kern="100" dirty="0" smtClean="0">
                <a:solidFill>
                  <a:srgbClr val="1308EA"/>
                </a:solidFill>
                <a:latin typeface="+mj-ea"/>
              </a:rPr>
              <a:t>個</a:t>
            </a:r>
            <a:endParaRPr lang="zh-TW" altLang="zh-TW" kern="100" dirty="0">
              <a:solidFill>
                <a:srgbClr val="1308EA"/>
              </a:solidFill>
              <a:latin typeface="+mj-ea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088588" y="5750296"/>
            <a:ext cx="1450622" cy="223214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20668" t="12594" r="21775" b="72641"/>
          <a:stretch/>
        </p:blipFill>
        <p:spPr>
          <a:xfrm>
            <a:off x="2864768" y="185397"/>
            <a:ext cx="6768752" cy="97626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2338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2520" y="404664"/>
            <a:ext cx="6408712" cy="1077019"/>
          </a:xfrm>
        </p:spPr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104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年大學多元入學</a:t>
            </a:r>
            <a:endParaRPr lang="zh-TW" altLang="en-US" sz="360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5" name="內容版面配置區 3" descr="Radial Picture List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4783806"/>
              </p:ext>
            </p:extLst>
          </p:nvPr>
        </p:nvGraphicFramePr>
        <p:xfrm>
          <a:off x="992560" y="1772816"/>
          <a:ext cx="8165034" cy="4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noProof="0" smtClean="0"/>
              <a:t>
            </a:t>
            </a:r>
            <a:fld id="{4FAB73BC-B049-4115-A692-8D63A059BFB8}" type="slidenum">
              <a:rPr lang="en-US" altLang="zh-TW" noProof="0" smtClean="0"/>
              <a:pPr/>
              <a:t>32</a:t>
            </a:fld>
            <a:r>
              <a:rPr lang="en-US" altLang="zh-TW" noProof="0" smtClean="0"/>
              <a:t>
            </a:t>
            </a:r>
            <a:endParaRPr lang="zh-TW" alt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107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200472" y="548680"/>
            <a:ext cx="4968552" cy="719931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3600" dirty="0" smtClean="0">
                <a:solidFill>
                  <a:srgbClr val="E70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3600" dirty="0" smtClean="0">
                <a:solidFill>
                  <a:srgbClr val="E70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年重要變革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36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560512" y="1772816"/>
            <a:ext cx="8928992" cy="3384376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+mj-ea"/>
                <a:ea typeface="+mj-ea"/>
              </a:rPr>
              <a:t>「在校成績證明」</a:t>
            </a:r>
            <a:r>
              <a:rPr lang="zh-TW" altLang="en-US" sz="32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由高中端統一上傳</a:t>
            </a:r>
            <a:r>
              <a:rPr lang="zh-TW" altLang="zh-TW" sz="3200" dirty="0" smtClean="0">
                <a:latin typeface="+mj-ea"/>
              </a:rPr>
              <a:t>。</a:t>
            </a:r>
            <a:endParaRPr lang="en-US" altLang="zh-TW" sz="3200" dirty="0" smtClean="0">
              <a:solidFill>
                <a:srgbClr val="00206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+mj-ea"/>
                <a:ea typeface="+mj-ea"/>
              </a:rPr>
              <a:t>「高中英文聽力測驗」之運用</a:t>
            </a:r>
            <a:r>
              <a:rPr lang="zh-TW" altLang="zh-TW" sz="3200" dirty="0" smtClean="0">
                <a:latin typeface="+mj-ea"/>
              </a:rPr>
              <a:t>。</a:t>
            </a:r>
            <a:endParaRPr lang="en-US" altLang="zh-TW" sz="32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+mj-ea"/>
                <a:ea typeface="+mj-ea"/>
              </a:rPr>
              <a:t>「考試入學」指定科目考試考科採計上限以</a:t>
            </a:r>
            <a:endParaRPr lang="en-US" altLang="zh-TW" sz="32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zh-TW" sz="3200" dirty="0" smtClean="0">
                <a:solidFill>
                  <a:srgbClr val="002060"/>
                </a:solidFill>
                <a:latin typeface="+mj-ea"/>
                <a:ea typeface="+mj-ea"/>
              </a:rPr>
              <a:t>     </a:t>
            </a:r>
            <a:r>
              <a:rPr lang="en-US" altLang="zh-TW" sz="3200" dirty="0" smtClean="0">
                <a:solidFill>
                  <a:srgbClr val="E70939"/>
                </a:solidFill>
                <a:latin typeface="+mj-ea"/>
                <a:ea typeface="+mj-ea"/>
              </a:rPr>
              <a:t>5</a:t>
            </a:r>
            <a:r>
              <a:rPr lang="zh-TW" altLang="en-US" sz="3200" dirty="0" smtClean="0">
                <a:solidFill>
                  <a:srgbClr val="E70939"/>
                </a:solidFill>
                <a:latin typeface="+mj-ea"/>
                <a:ea typeface="+mj-ea"/>
              </a:rPr>
              <a:t>科</a:t>
            </a:r>
            <a:r>
              <a:rPr lang="zh-TW" altLang="en-US" sz="3200" dirty="0" smtClean="0">
                <a:solidFill>
                  <a:srgbClr val="002060"/>
                </a:solidFill>
                <a:latin typeface="+mj-ea"/>
                <a:ea typeface="+mj-ea"/>
              </a:rPr>
              <a:t>為限</a:t>
            </a:r>
            <a:r>
              <a:rPr lang="zh-TW" altLang="zh-TW" sz="3200" dirty="0">
                <a:latin typeface="+mj-ea"/>
              </a:rPr>
              <a:t>。</a:t>
            </a:r>
            <a:endParaRPr lang="en-US" altLang="zh-TW" sz="32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      </a:t>
            </a:r>
            <a:endParaRPr lang="en-US" altLang="zh-TW" sz="320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endParaRPr lang="en-US" altLang="zh-TW" sz="32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9373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453762"/>
              </p:ext>
            </p:extLst>
          </p:nvPr>
        </p:nvGraphicFramePr>
        <p:xfrm>
          <a:off x="704528" y="1700808"/>
          <a:ext cx="8424936" cy="4084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958"/>
                <a:gridCol w="1187682"/>
                <a:gridCol w="1494888"/>
                <a:gridCol w="1494888"/>
                <a:gridCol w="1481760"/>
                <a:gridCol w="1481760"/>
              </a:tblGrid>
              <a:tr h="576064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 smtClean="0">
                          <a:solidFill>
                            <a:srgbClr val="002060"/>
                          </a:solidFill>
                          <a:effectLst/>
                        </a:rPr>
                        <a:t>考試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 smtClean="0">
                          <a:solidFill>
                            <a:srgbClr val="002060"/>
                          </a:solidFill>
                          <a:effectLst/>
                        </a:rPr>
                        <a:t>入學</a:t>
                      </a:r>
                      <a:r>
                        <a:rPr lang="zh-TW" sz="2000" b="0" kern="100" dirty="0">
                          <a:solidFill>
                            <a:srgbClr val="002060"/>
                          </a:solidFill>
                          <a:effectLst/>
                        </a:rPr>
                        <a:t>管道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rgbClr val="FF0000"/>
                          </a:solidFill>
                          <a:effectLst/>
                        </a:rPr>
                        <a:t>英聽測驗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rgbClr val="002060"/>
                          </a:solidFill>
                          <a:effectLst/>
                        </a:rPr>
                        <a:t>學科</a:t>
                      </a:r>
                      <a:r>
                        <a:rPr lang="zh-TW" sz="2000" b="0" kern="100" dirty="0" smtClean="0">
                          <a:solidFill>
                            <a:srgbClr val="002060"/>
                          </a:solidFill>
                          <a:effectLst/>
                        </a:rPr>
                        <a:t>能力</a:t>
                      </a:r>
                      <a:endParaRPr lang="en-US" altLang="zh-TW" sz="2000" b="0" kern="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 smtClean="0">
                          <a:solidFill>
                            <a:srgbClr val="002060"/>
                          </a:solidFill>
                          <a:effectLst/>
                        </a:rPr>
                        <a:t>測驗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rgbClr val="002060"/>
                          </a:solidFill>
                          <a:effectLst/>
                        </a:rPr>
                        <a:t>術科考試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rgbClr val="002060"/>
                          </a:solidFill>
                          <a:effectLst/>
                        </a:rPr>
                        <a:t>指定</a:t>
                      </a:r>
                      <a:r>
                        <a:rPr lang="zh-TW" sz="2000" b="0" kern="100" dirty="0" smtClean="0">
                          <a:solidFill>
                            <a:srgbClr val="002060"/>
                          </a:solidFill>
                          <a:effectLst/>
                        </a:rPr>
                        <a:t>科目</a:t>
                      </a:r>
                      <a:endParaRPr lang="en-US" altLang="zh-TW" sz="2000" b="0" kern="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 smtClean="0">
                          <a:solidFill>
                            <a:srgbClr val="002060"/>
                          </a:solidFill>
                          <a:effectLst/>
                        </a:rPr>
                        <a:t>考試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9861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rgbClr val="002060"/>
                          </a:solidFill>
                          <a:effectLst/>
                        </a:rPr>
                        <a:t>繁星推薦入學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0" kern="100" dirty="0">
                          <a:solidFill>
                            <a:srgbClr val="002060"/>
                          </a:solidFill>
                          <a:effectLst/>
                        </a:rPr>
                        <a:t>檢定</a:t>
                      </a:r>
                      <a:endParaRPr lang="zh-TW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100" dirty="0" smtClean="0">
                          <a:solidFill>
                            <a:srgbClr val="E70939"/>
                          </a:solidFill>
                          <a:latin typeface="微軟正黑體" panose="020B0604030504040204" pitchFamily="34" charset="-120"/>
                          <a:ea typeface="+mn-ea"/>
                          <a:cs typeface="Times New Roman" panose="02020603050405020304" pitchFamily="18" charset="0"/>
                        </a:rPr>
                        <a:t>(V)</a:t>
                      </a:r>
                      <a:endParaRPr lang="zh-TW" sz="2000" b="0" kern="100" dirty="0">
                        <a:solidFill>
                          <a:srgbClr val="E70939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V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2000" b="0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(V)</a:t>
                      </a:r>
                      <a:r>
                        <a:rPr lang="en-US" sz="20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389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0" kern="100" dirty="0">
                          <a:solidFill>
                            <a:srgbClr val="002060"/>
                          </a:solidFill>
                          <a:effectLst/>
                        </a:rPr>
                        <a:t>採計</a:t>
                      </a:r>
                      <a:endParaRPr lang="zh-TW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389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0" kern="100" dirty="0">
                          <a:solidFill>
                            <a:srgbClr val="002060"/>
                          </a:solidFill>
                          <a:effectLst/>
                        </a:rPr>
                        <a:t>參酌</a:t>
                      </a:r>
                      <a:endParaRPr lang="zh-TW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altLang="zh-TW" sz="2000" b="0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(V) </a:t>
                      </a:r>
                      <a:endParaRPr lang="zh-TW" altLang="zh-TW" sz="2000" b="0" kern="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389861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rgbClr val="002060"/>
                          </a:solidFill>
                          <a:effectLst/>
                        </a:rPr>
                        <a:t>個人申請入學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0" kern="100" dirty="0">
                          <a:solidFill>
                            <a:srgbClr val="002060"/>
                          </a:solidFill>
                          <a:effectLst/>
                        </a:rPr>
                        <a:t>檢定</a:t>
                      </a:r>
                      <a:endParaRPr lang="zh-TW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100" dirty="0" smtClean="0">
                          <a:solidFill>
                            <a:srgbClr val="E70939"/>
                          </a:solidFill>
                          <a:latin typeface="微軟正黑體" panose="020B0604030504040204" pitchFamily="34" charset="-120"/>
                          <a:ea typeface="+mn-ea"/>
                          <a:cs typeface="Times New Roman" panose="02020603050405020304" pitchFamily="18" charset="0"/>
                        </a:rPr>
                        <a:t>(V)</a:t>
                      </a:r>
                      <a:endParaRPr lang="zh-TW" sz="2000" b="0" kern="100" dirty="0">
                        <a:solidFill>
                          <a:srgbClr val="E70939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b="0" kern="100" dirty="0" smtClean="0">
                          <a:solidFill>
                            <a:srgbClr val="002060"/>
                          </a:solidFill>
                          <a:effectLst/>
                        </a:rPr>
                        <a:t>V</a:t>
                      </a:r>
                      <a:endParaRPr lang="zh-TW" alt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389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0" kern="100" dirty="0">
                          <a:solidFill>
                            <a:srgbClr val="002060"/>
                          </a:solidFill>
                          <a:effectLst/>
                        </a:rPr>
                        <a:t>採計</a:t>
                      </a:r>
                      <a:endParaRPr lang="zh-TW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 smtClean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389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0" kern="100" dirty="0">
                          <a:solidFill>
                            <a:srgbClr val="002060"/>
                          </a:solidFill>
                          <a:effectLst/>
                        </a:rPr>
                        <a:t>參酌</a:t>
                      </a:r>
                      <a:endParaRPr lang="zh-TW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altLang="zh-TW" sz="20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389861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rgbClr val="002060"/>
                          </a:solidFill>
                          <a:effectLst/>
                        </a:rPr>
                        <a:t>考試入學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0" kern="100" dirty="0">
                          <a:solidFill>
                            <a:srgbClr val="002060"/>
                          </a:solidFill>
                          <a:effectLst/>
                        </a:rPr>
                        <a:t>檢定</a:t>
                      </a:r>
                      <a:endParaRPr lang="zh-TW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100" dirty="0" smtClean="0">
                          <a:solidFill>
                            <a:srgbClr val="E70939"/>
                          </a:solidFill>
                          <a:latin typeface="微軟正黑體" panose="020B0604030504040204" pitchFamily="34" charset="-120"/>
                          <a:ea typeface="+mn-ea"/>
                          <a:cs typeface="Times New Roman" panose="02020603050405020304" pitchFamily="18" charset="0"/>
                        </a:rPr>
                        <a:t>(V)</a:t>
                      </a:r>
                      <a:endParaRPr lang="zh-TW" sz="2000" b="0" kern="100" dirty="0">
                        <a:solidFill>
                          <a:srgbClr val="E70939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2000" b="0" kern="100" dirty="0" smtClean="0">
                          <a:solidFill>
                            <a:srgbClr val="002060"/>
                          </a:solidFill>
                          <a:effectLst/>
                        </a:rPr>
                        <a:t>   V</a:t>
                      </a:r>
                      <a:r>
                        <a:rPr lang="en-US" altLang="zh-TW" sz="2000" b="0" kern="1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*</a:t>
                      </a: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389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0" kern="100" dirty="0">
                          <a:solidFill>
                            <a:srgbClr val="002060"/>
                          </a:solidFill>
                          <a:effectLst/>
                        </a:rPr>
                        <a:t>採計</a:t>
                      </a:r>
                      <a:endParaRPr lang="zh-TW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V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389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800" b="0" kern="100" dirty="0">
                          <a:solidFill>
                            <a:srgbClr val="002060"/>
                          </a:solidFill>
                          <a:effectLst/>
                        </a:rPr>
                        <a:t>參酌</a:t>
                      </a:r>
                      <a:endParaRPr lang="zh-TW" sz="18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b="0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02060"/>
                          </a:solidFill>
                          <a:effectLst/>
                        </a:rPr>
                        <a:t>(V)</a:t>
                      </a:r>
                      <a:endParaRPr lang="zh-TW" sz="20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dirty="0"/>
                        <a:t>V</a:t>
                      </a:r>
                      <a:endParaRPr lang="zh-TW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87224" y="580526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1.(V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表示得</a:t>
            </a:r>
            <a:r>
              <a:rPr lang="zh-TW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選用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英聽測驗亦可</a:t>
            </a:r>
            <a:r>
              <a:rPr lang="zh-TW" altLang="zh-TW" sz="1600" dirty="0"/>
              <a:t>納為「個人申請入學」審查資料之</a:t>
            </a:r>
            <a:r>
              <a:rPr lang="zh-TW" altLang="zh-TW" sz="1600" dirty="0" smtClean="0"/>
              <a:t>一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3.*</a:t>
            </a:r>
            <a:r>
              <a:rPr lang="zh-TW" altLang="zh-TW" sz="1600" dirty="0"/>
              <a:t>各考科組合總分未通過最低登記標準不得登記</a:t>
            </a:r>
            <a:r>
              <a:rPr lang="zh-TW" altLang="zh-TW" sz="1600" dirty="0" smtClean="0"/>
              <a:t>分發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32520" y="332656"/>
            <a:ext cx="8568952" cy="1206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E70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3600" dirty="0" smtClean="0">
                <a:solidFill>
                  <a:srgbClr val="E70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相關考試成績之使用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依簡章為準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6749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6912768" cy="9906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j-ea"/>
              </a:rPr>
              <a:t>指定科目考試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考試範圍說明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5266912"/>
              </p:ext>
            </p:extLst>
          </p:nvPr>
        </p:nvGraphicFramePr>
        <p:xfrm>
          <a:off x="632912" y="1595087"/>
          <a:ext cx="8928599" cy="464920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23382"/>
                <a:gridCol w="7305217"/>
              </a:tblGrid>
              <a:tr h="292602">
                <a:tc>
                  <a:txBody>
                    <a:bodyPr/>
                    <a:lstStyle/>
                    <a:p>
                      <a:pPr marL="457200" indent="-22860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考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範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圍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國文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高一必修科目國文、高二必修科目國文、高三必修科目國文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英文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高一必修科目英文、高二必修科目英文、高三必修科目英文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數學甲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高一必修科目數學、高二必修科目數學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版、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高三選修科目數學甲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Ⅰ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、高三選修科目數學甲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Ⅱ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數學乙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高一必修科目數學、高二必修科目數學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版、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高三選修科目數學乙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Ⅰ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、高三選修科目數學乙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Ⅱ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歷史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高一必修科目歷史、高二必修科目歷史、高三選修科目歷史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地理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高一必修科目地理、高二必修科目地理、高三選修科目地理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公民與社會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高一必修科目公民與社會、高二必修科目公民與社會、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高三選修科目公民與社會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物理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必修科目基礎物理一、必修科目基礎物理二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、選修科目物理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化學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必修科目基礎化學（一）、必修科目基礎化學（二）、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必修科目基礎化學（三）、選修科目化學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0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生物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必修科目基礎生物（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）、必修科目基礎生物（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）（應用生物）、選修科目生物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79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2520" y="404664"/>
            <a:ext cx="6408712" cy="1077019"/>
          </a:xfrm>
        </p:spPr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104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年大學多元入學</a:t>
            </a:r>
            <a:endParaRPr lang="zh-TW" altLang="en-US" sz="360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5" name="內容版面配置區 3" descr="Radial Picture List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95271125"/>
              </p:ext>
            </p:extLst>
          </p:nvPr>
        </p:nvGraphicFramePr>
        <p:xfrm>
          <a:off x="992560" y="1772816"/>
          <a:ext cx="8165034" cy="4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noProof="0" smtClean="0"/>
              <a:t>
            </a:t>
            </a:r>
            <a:fld id="{4FAB73BC-B049-4115-A692-8D63A059BFB8}" type="slidenum">
              <a:rPr lang="en-US" altLang="zh-TW" noProof="0" smtClean="0"/>
              <a:pPr/>
              <a:t>36</a:t>
            </a:fld>
            <a:r>
              <a:rPr lang="en-US" altLang="zh-TW" noProof="0" smtClean="0"/>
              <a:t>
            </a:t>
            </a:r>
            <a:endParaRPr lang="zh-TW" alt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5354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260648"/>
            <a:ext cx="8928992" cy="12241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104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度多元入學管道重要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日程表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（各項考試及招生日期以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104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學年度簡章為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準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，另請注意校內報名時間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）</a:t>
            </a:r>
            <a:endParaRPr lang="zh-TW" altLang="zh-TW" sz="2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8937711"/>
              </p:ext>
            </p:extLst>
          </p:nvPr>
        </p:nvGraphicFramePr>
        <p:xfrm>
          <a:off x="704528" y="1628800"/>
          <a:ext cx="8856984" cy="4565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250"/>
                <a:gridCol w="2693243"/>
                <a:gridCol w="2693243"/>
                <a:gridCol w="2232248"/>
              </a:tblGrid>
              <a:tr h="706114">
                <a:tc>
                  <a:txBody>
                    <a:bodyPr/>
                    <a:lstStyle/>
                    <a:p>
                      <a:pPr indent="152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effectLst/>
                        </a:rPr>
                        <a:t>日期</a:t>
                      </a:r>
                      <a:r>
                        <a:rPr lang="en-US" altLang="zh-TW" sz="1800" kern="0" dirty="0" smtClean="0">
                          <a:effectLst/>
                        </a:rPr>
                        <a:t>\</a:t>
                      </a:r>
                      <a:r>
                        <a:rPr lang="zh-TW" altLang="en-US" sz="1800" kern="0" dirty="0" smtClean="0">
                          <a:effectLst/>
                        </a:rPr>
                        <a:t>管道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考試入學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233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103/08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發售英聽測驗簡章</a:t>
                      </a:r>
                      <a:r>
                        <a:rPr lang="en-US" sz="2000" kern="0" dirty="0">
                          <a:effectLst/>
                        </a:rPr>
                        <a:t>(8/15</a:t>
                      </a:r>
                      <a:r>
                        <a:rPr lang="zh-TW" sz="2000" kern="0" dirty="0">
                          <a:effectLst/>
                        </a:rPr>
                        <a:t>起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1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103/09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英聽測驗報名</a:t>
                      </a:r>
                      <a:r>
                        <a:rPr lang="en-US" sz="2000" kern="0" dirty="0">
                          <a:effectLst/>
                        </a:rPr>
                        <a:t>(9/15</a:t>
                      </a:r>
                      <a:r>
                        <a:rPr lang="zh-TW" sz="2000" kern="0" dirty="0">
                          <a:effectLst/>
                        </a:rPr>
                        <a:t>～</a:t>
                      </a:r>
                      <a:r>
                        <a:rPr lang="en-US" sz="2000" kern="0" dirty="0">
                          <a:effectLst/>
                        </a:rPr>
                        <a:t>9/22)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7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103/10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發售學科能力測驗簡章</a:t>
                      </a:r>
                      <a:r>
                        <a:rPr lang="en-US" sz="2000" kern="0" dirty="0">
                          <a:effectLst/>
                        </a:rPr>
                        <a:t>(10/12</a:t>
                      </a:r>
                      <a:r>
                        <a:rPr lang="zh-TW" sz="2000" kern="0" dirty="0">
                          <a:effectLst/>
                        </a:rPr>
                        <a:t>起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15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</a:rPr>
                        <a:t>103/11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英聽測驗</a:t>
                      </a:r>
                      <a:r>
                        <a:rPr lang="en-US" sz="2000" kern="0" dirty="0">
                          <a:effectLst/>
                        </a:rPr>
                        <a:t>(1) (11/1)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寄發英聽測驗</a:t>
                      </a:r>
                      <a:r>
                        <a:rPr lang="en-US" sz="2000" kern="0" dirty="0">
                          <a:effectLst/>
                        </a:rPr>
                        <a:t>(1)</a:t>
                      </a:r>
                      <a:r>
                        <a:rPr lang="zh-TW" sz="2000" kern="0" dirty="0">
                          <a:effectLst/>
                        </a:rPr>
                        <a:t>成績單</a:t>
                      </a:r>
                      <a:r>
                        <a:rPr lang="en-US" sz="2000" kern="0" dirty="0">
                          <a:effectLst/>
                        </a:rPr>
                        <a:t>(11/13)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發售考試入學簡章（暫訂</a:t>
                      </a:r>
                      <a:r>
                        <a:rPr lang="en-US" sz="2000" kern="0" dirty="0">
                          <a:effectLst/>
                        </a:rPr>
                        <a:t>11/7</a:t>
                      </a:r>
                      <a:r>
                        <a:rPr lang="zh-TW" sz="2000" kern="0" dirty="0">
                          <a:effectLst/>
                        </a:rPr>
                        <a:t>起）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3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學科能力測驗報名（</a:t>
                      </a:r>
                      <a:r>
                        <a:rPr lang="en-US" sz="2000" kern="0" dirty="0">
                          <a:effectLst/>
                        </a:rPr>
                        <a:t>11/12</a:t>
                      </a:r>
                      <a:r>
                        <a:rPr lang="zh-TW" sz="2000" kern="0" dirty="0">
                          <a:effectLst/>
                        </a:rPr>
                        <a:t>～</a:t>
                      </a:r>
                      <a:r>
                        <a:rPr lang="en-US" sz="2000" kern="0" dirty="0">
                          <a:effectLst/>
                        </a:rPr>
                        <a:t>11/25</a:t>
                      </a:r>
                      <a:r>
                        <a:rPr lang="zh-TW" sz="2000" kern="0" dirty="0">
                          <a:effectLst/>
                        </a:rPr>
                        <a:t>）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術科考試報名（</a:t>
                      </a:r>
                      <a:r>
                        <a:rPr lang="en-US" sz="2000" kern="0" dirty="0">
                          <a:effectLst/>
                        </a:rPr>
                        <a:t>11/12</a:t>
                      </a:r>
                      <a:r>
                        <a:rPr lang="zh-TW" sz="2000" kern="0" dirty="0">
                          <a:effectLst/>
                        </a:rPr>
                        <a:t>～</a:t>
                      </a:r>
                      <a:r>
                        <a:rPr lang="en-US" sz="2000" kern="0" dirty="0">
                          <a:effectLst/>
                        </a:rPr>
                        <a:t>11/25</a:t>
                      </a:r>
                      <a:r>
                        <a:rPr lang="zh-TW" sz="2000" kern="0" dirty="0">
                          <a:effectLst/>
                        </a:rPr>
                        <a:t>）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英聽測驗</a:t>
                      </a:r>
                      <a:r>
                        <a:rPr lang="en-US" sz="2000" kern="0" dirty="0">
                          <a:effectLst/>
                        </a:rPr>
                        <a:t>(2)</a:t>
                      </a:r>
                      <a:r>
                        <a:rPr lang="zh-TW" sz="2000" kern="0" dirty="0">
                          <a:effectLst/>
                        </a:rPr>
                        <a:t>報名</a:t>
                      </a:r>
                      <a:r>
                        <a:rPr lang="en-US" sz="2000" kern="0" dirty="0">
                          <a:effectLst/>
                        </a:rPr>
                        <a:t>(11/18</a:t>
                      </a:r>
                      <a:r>
                        <a:rPr lang="zh-TW" sz="2000" kern="0" dirty="0">
                          <a:effectLst/>
                        </a:rPr>
                        <a:t>～</a:t>
                      </a:r>
                      <a:r>
                        <a:rPr lang="en-US" sz="2000" kern="0" dirty="0">
                          <a:effectLst/>
                        </a:rPr>
                        <a:t>11/25)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3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</a:rPr>
                        <a:t>發售繁星推薦入學簡章（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</a:rPr>
                        <a:t>11/12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</a:rPr>
                        <a:t>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</a:rPr>
                        <a:t>發售個人申請入學簡章（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</a:rPr>
                        <a:t>11/12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</a:rPr>
                        <a:t>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2849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1474432"/>
              </p:ext>
            </p:extLst>
          </p:nvPr>
        </p:nvGraphicFramePr>
        <p:xfrm>
          <a:off x="704528" y="1700808"/>
          <a:ext cx="8856984" cy="4843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5358"/>
                <a:gridCol w="2694689"/>
                <a:gridCol w="2694689"/>
                <a:gridCol w="2232248"/>
              </a:tblGrid>
              <a:tr h="576064">
                <a:tc>
                  <a:txBody>
                    <a:bodyPr/>
                    <a:lstStyle/>
                    <a:p>
                      <a:pPr indent="152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effectLst/>
                          <a:latin typeface="+mj-ea"/>
                          <a:ea typeface="+mj-ea"/>
                        </a:rPr>
                        <a:t>日期</a:t>
                      </a:r>
                      <a:r>
                        <a:rPr lang="en-US" altLang="zh-TW" sz="1800" kern="0" dirty="0" smtClean="0">
                          <a:effectLst/>
                          <a:latin typeface="+mj-ea"/>
                          <a:ea typeface="+mj-ea"/>
                        </a:rPr>
                        <a:t>\</a:t>
                      </a:r>
                      <a:r>
                        <a:rPr lang="zh-TW" altLang="en-US" sz="1800" kern="0" dirty="0" smtClean="0">
                          <a:effectLst/>
                          <a:latin typeface="+mj-ea"/>
                          <a:ea typeface="+mj-ea"/>
                        </a:rPr>
                        <a:t>管道</a:t>
                      </a:r>
                      <a:endParaRPr lang="zh-TW" altLang="zh-TW" sz="18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考試入學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4327"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104/02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學科能力測驗考試（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2/1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2/2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英聽測驗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(2) (2/3)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88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術科考試音樂組（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2/5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2/9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473835" indent="698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美術組（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2/9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2/10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473835" indent="698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體育組（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2/11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2/13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611"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>
                          <a:effectLst/>
                          <a:latin typeface="+mj-ea"/>
                          <a:ea typeface="+mj-ea"/>
                        </a:rPr>
                        <a:t>104/03</a:t>
                      </a:r>
                      <a:endParaRPr lang="zh-TW" sz="20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寄發學科能力測驗成績單、英聽測驗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(2)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成績單、術科成績單（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2/25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發售指定科目考試</a:t>
                      </a:r>
                      <a:r>
                        <a:rPr lang="zh-TW" sz="2000" kern="0" dirty="0" smtClean="0">
                          <a:effectLst/>
                          <a:latin typeface="+mj-ea"/>
                          <a:ea typeface="+mj-ea"/>
                        </a:rPr>
                        <a:t>簡章</a:t>
                      </a:r>
                      <a:r>
                        <a:rPr lang="en-US" sz="2000" kern="0" dirty="0" smtClean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3/30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起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申請學測成績及術科考試成績複查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(2/26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3/3)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47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4460" indent="-12446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繁星推薦繳費及報名（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3/9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3/11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24460" indent="-12446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-1432560" algn="l"/>
                        </a:tabLs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公告第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類學群錄取名單及第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類學群通過第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階段篩選結果（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3/17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67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個人申請</a:t>
                      </a:r>
                      <a:r>
                        <a:rPr lang="zh-TW" sz="2000" kern="0" dirty="0" smtClean="0">
                          <a:effectLst/>
                          <a:latin typeface="+mj-ea"/>
                          <a:ea typeface="+mj-ea"/>
                        </a:rPr>
                        <a:t>繳費</a:t>
                      </a:r>
                      <a:endParaRPr lang="en-US" altLang="zh-TW" sz="2000" kern="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15367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3/17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3/20</a:t>
                      </a: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5367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個人申請</a:t>
                      </a:r>
                      <a:r>
                        <a:rPr 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報名</a:t>
                      </a:r>
                      <a:endParaRPr lang="en-US" altLang="zh-TW" sz="2000" b="1" kern="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5367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3/18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3/20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560512" y="260648"/>
            <a:ext cx="8928992" cy="12241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104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度多元入學管道重要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日程表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（各項考試及招生日期以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104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學年度簡章為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準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，另請注意校內報名時間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）</a:t>
            </a:r>
            <a:endParaRPr lang="zh-TW" altLang="zh-TW" sz="2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557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5096222"/>
              </p:ext>
            </p:extLst>
          </p:nvPr>
        </p:nvGraphicFramePr>
        <p:xfrm>
          <a:off x="704529" y="1685094"/>
          <a:ext cx="8856984" cy="458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546"/>
                <a:gridCol w="2706595"/>
                <a:gridCol w="2706595"/>
                <a:gridCol w="2232248"/>
              </a:tblGrid>
              <a:tr h="576064">
                <a:tc>
                  <a:txBody>
                    <a:bodyPr/>
                    <a:lstStyle/>
                    <a:p>
                      <a:pPr indent="1524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日期</a:t>
                      </a:r>
                      <a:r>
                        <a:rPr lang="en-US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\</a:t>
                      </a:r>
                      <a:r>
                        <a:rPr lang="zh-TW" altLang="en-US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管道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考試入學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104/04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錄取生放棄入學資格截止（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3/25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83820" indent="-8382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7399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大學醫學系辦理第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類學群第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階段面試（</a:t>
                      </a:r>
                      <a:r>
                        <a:rPr lang="en-US" sz="1600" kern="0" dirty="0" smtClean="0">
                          <a:effectLst/>
                          <a:latin typeface="+mj-ea"/>
                          <a:ea typeface="+mj-ea"/>
                        </a:rPr>
                        <a:t>4/3~4/26</a:t>
                      </a:r>
                      <a:r>
                        <a:rPr lang="zh-TW" sz="1600" kern="0" dirty="0" smtClean="0">
                          <a:effectLst/>
                          <a:latin typeface="+mj-ea"/>
                          <a:ea typeface="+mj-ea"/>
                        </a:rPr>
                        <a:t>期間之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週五、六、日）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indent="-13970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9652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公告第一階段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學測、術科成績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篩選結果（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3/26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53670" indent="-15367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大學寄發指定項目甄試通知、繳交甄試費用（大學自訂）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53670" indent="-15367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大學校系辦理指定項目甄試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7620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b="1" kern="0" spc="-200" baseline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sz="1600" b="1" kern="0" spc="-200" baseline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4/3~4/26</a:t>
                      </a:r>
                      <a:r>
                        <a:rPr lang="zh-TW" sz="1600" b="1" kern="0" spc="-200" baseline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期間之週五、六、日）</a:t>
                      </a:r>
                      <a:endParaRPr lang="zh-TW" sz="1600" b="1" kern="100" spc="-200" baseline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858895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104/05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大學醫學系公告第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類學群第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階段面試錄取名（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5/1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前）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甄選委員會統一公告第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類學群錄取名單（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5/4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類學群錄取生放棄入學資格截止（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5/14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11125" indent="-3492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大學公告錄取名單並寄發甄選總成績單（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5/1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前）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正備取生向甄選委員會登記就讀志願序（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5/5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5/6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53670" indent="-15367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公告統一分發結果（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5/11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53670" indent="-15367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錄取生放棄入學資格截止（</a:t>
                      </a:r>
                      <a:r>
                        <a:rPr lang="en-US" sz="1600" kern="0" dirty="0" smtClean="0">
                          <a:effectLst/>
                          <a:latin typeface="+mj-ea"/>
                          <a:ea typeface="+mj-ea"/>
                        </a:rPr>
                        <a:t>5/14</a:t>
                      </a:r>
                      <a:r>
                        <a:rPr lang="zh-TW" sz="1600" kern="0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指定科目考試報名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210820" indent="-21082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（暫訂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4/30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5/15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發售考試入學登記分發相關資訊（暫訂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5/1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210820" indent="-21082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登記資格審查繳件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2065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(5/1</a:t>
                      </a:r>
                      <a:r>
                        <a:rPr lang="zh-TW" sz="1600" kern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1600" kern="0" dirty="0">
                          <a:effectLst/>
                          <a:latin typeface="+mj-ea"/>
                          <a:ea typeface="+mj-ea"/>
                        </a:rPr>
                        <a:t>5/29)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560512" y="260648"/>
            <a:ext cx="8928992" cy="12241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104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度多元入學管道重要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日程表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（各項考試及招生日期以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104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學年度簡章為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準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，另請注意校內報名時間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）</a:t>
            </a:r>
            <a:endParaRPr lang="zh-TW" altLang="zh-TW" sz="2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712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632520" y="548680"/>
            <a:ext cx="3240360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方案簡介</a:t>
            </a:r>
            <a:endParaRPr lang="en-US" altLang="zh-TW" sz="36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560512" y="1772816"/>
            <a:ext cx="8640960" cy="2016224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基本概念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二、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zh-TW" sz="3200" dirty="0">
                <a:solidFill>
                  <a:srgbClr val="FF0000"/>
                </a:solidFill>
                <a:latin typeface="+mj-ea"/>
                <a:ea typeface="+mj-ea"/>
              </a:rPr>
              <a:t>「選才多元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endParaRPr lang="en-US" altLang="zh-TW" sz="3200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3200" dirty="0" smtClean="0">
                <a:solidFill>
                  <a:srgbClr val="1308E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TW" altLang="zh-TW" sz="3200" dirty="0" smtClean="0">
                <a:solidFill>
                  <a:srgbClr val="1308EA"/>
                </a:solidFill>
              </a:rPr>
              <a:t>除</a:t>
            </a:r>
            <a:r>
              <a:rPr lang="zh-TW" altLang="zh-TW" sz="3200" dirty="0">
                <a:solidFill>
                  <a:srgbClr val="1308EA"/>
                </a:solidFill>
              </a:rPr>
              <a:t>考試成績之外，考生在高中的各種表現</a:t>
            </a:r>
            <a:r>
              <a:rPr lang="zh-TW" altLang="zh-TW" sz="3200" dirty="0" smtClean="0">
                <a:solidFill>
                  <a:srgbClr val="1308EA"/>
                </a:solidFill>
              </a:rPr>
              <a:t>被</a:t>
            </a:r>
            <a:r>
              <a:rPr lang="en-US" altLang="zh-TW" sz="3200" dirty="0" smtClean="0">
                <a:solidFill>
                  <a:srgbClr val="1308EA"/>
                </a:solidFill>
              </a:rPr>
              <a:t>   </a:t>
            </a:r>
          </a:p>
          <a:p>
            <a:r>
              <a:rPr lang="en-US" altLang="zh-TW" sz="3200" dirty="0">
                <a:solidFill>
                  <a:srgbClr val="1308EA"/>
                </a:solidFill>
              </a:rPr>
              <a:t> </a:t>
            </a:r>
            <a:r>
              <a:rPr lang="en-US" altLang="zh-TW" sz="3200" dirty="0" smtClean="0">
                <a:solidFill>
                  <a:srgbClr val="1308EA"/>
                </a:solidFill>
              </a:rPr>
              <a:t>    </a:t>
            </a:r>
            <a:r>
              <a:rPr lang="zh-TW" altLang="zh-TW" sz="3200" dirty="0" smtClean="0">
                <a:solidFill>
                  <a:srgbClr val="1308EA"/>
                </a:solidFill>
              </a:rPr>
              <a:t>納入</a:t>
            </a:r>
            <a:r>
              <a:rPr lang="zh-TW" altLang="zh-TW" sz="3200" dirty="0">
                <a:solidFill>
                  <a:srgbClr val="1308EA"/>
                </a:solidFill>
              </a:rPr>
              <a:t>選才的考量</a:t>
            </a:r>
            <a:r>
              <a:rPr lang="zh-TW" altLang="zh-TW" sz="3200" dirty="0" smtClean="0">
                <a:solidFill>
                  <a:srgbClr val="1308EA"/>
                </a:solidFill>
              </a:rPr>
              <a:t>，校系</a:t>
            </a:r>
            <a:r>
              <a:rPr lang="zh-TW" altLang="en-US" sz="3200" dirty="0" smtClean="0">
                <a:solidFill>
                  <a:srgbClr val="1308EA"/>
                </a:solidFill>
              </a:rPr>
              <a:t>亦</a:t>
            </a:r>
            <a:r>
              <a:rPr lang="zh-TW" altLang="zh-TW" sz="3200" dirty="0" smtClean="0">
                <a:solidFill>
                  <a:srgbClr val="1308EA"/>
                </a:solidFill>
              </a:rPr>
              <a:t>可</a:t>
            </a:r>
            <a:r>
              <a:rPr lang="zh-TW" altLang="en-US" sz="3200" dirty="0" smtClean="0">
                <a:solidFill>
                  <a:srgbClr val="FF0000"/>
                </a:solidFill>
              </a:rPr>
              <a:t>依校系特色</a:t>
            </a:r>
            <a:r>
              <a:rPr lang="zh-TW" altLang="zh-TW" sz="3200" dirty="0" smtClean="0">
                <a:solidFill>
                  <a:srgbClr val="1308EA"/>
                </a:solidFill>
              </a:rPr>
              <a:t>只採</a:t>
            </a:r>
            <a:endParaRPr lang="en-US" altLang="zh-TW" sz="3200" dirty="0" smtClean="0">
              <a:solidFill>
                <a:srgbClr val="1308EA"/>
              </a:solidFill>
            </a:endParaRPr>
          </a:p>
          <a:p>
            <a:r>
              <a:rPr lang="zh-TW" altLang="en-US" sz="3200" dirty="0">
                <a:solidFill>
                  <a:srgbClr val="1308EA"/>
                </a:solidFill>
              </a:rPr>
              <a:t> </a:t>
            </a:r>
            <a:r>
              <a:rPr lang="zh-TW" altLang="en-US" sz="3200" dirty="0" smtClean="0">
                <a:solidFill>
                  <a:srgbClr val="1308EA"/>
                </a:solidFill>
              </a:rPr>
              <a:t>    </a:t>
            </a:r>
            <a:r>
              <a:rPr lang="zh-TW" altLang="zh-TW" sz="3200" dirty="0" smtClean="0">
                <a:solidFill>
                  <a:srgbClr val="1308EA"/>
                </a:solidFill>
              </a:rPr>
              <a:t>計</a:t>
            </a:r>
            <a:r>
              <a:rPr lang="zh-TW" altLang="zh-TW" sz="3200" dirty="0">
                <a:solidFill>
                  <a:srgbClr val="1308EA"/>
                </a:solidFill>
              </a:rPr>
              <a:t>部分考</a:t>
            </a:r>
            <a:r>
              <a:rPr lang="zh-TW" altLang="zh-TW" sz="3200" dirty="0" smtClean="0">
                <a:solidFill>
                  <a:srgbClr val="1308EA"/>
                </a:solidFill>
              </a:rPr>
              <a:t>科錄取</a:t>
            </a:r>
            <a:r>
              <a:rPr lang="zh-TW" altLang="zh-TW" sz="3200" dirty="0">
                <a:solidFill>
                  <a:srgbClr val="1308EA"/>
                </a:solidFill>
              </a:rPr>
              <a:t>學生。</a:t>
            </a:r>
          </a:p>
          <a:p>
            <a:pPr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zh-TW" sz="320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endParaRPr lang="en-US" altLang="zh-TW" sz="32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0850072"/>
              </p:ext>
            </p:extLst>
          </p:nvPr>
        </p:nvGraphicFramePr>
        <p:xfrm>
          <a:off x="5241032" y="4293096"/>
          <a:ext cx="4162247" cy="2279600"/>
        </p:xfrm>
        <a:graphic>
          <a:graphicData uri="http://schemas.openxmlformats.org/drawingml/2006/table">
            <a:tbl>
              <a:tblPr/>
              <a:tblGrid>
                <a:gridCol w="1521369"/>
                <a:gridCol w="2640878"/>
              </a:tblGrid>
              <a:tr h="26826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O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大</a:t>
                      </a:r>
                      <a:endParaRPr lang="en-US" altLang="zh-TW" sz="20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建築學系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（考試入學）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指定考試採計</a:t>
                      </a:r>
                      <a:br>
                        <a:rPr lang="zh-TW" altLang="en-US" sz="2000" dirty="0">
                          <a:latin typeface="+mj-ea"/>
                          <a:ea typeface="+mj-ea"/>
                        </a:rPr>
                      </a:br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科目及方法</a:t>
                      </a:r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596999"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國　文       </a:t>
                      </a:r>
                      <a:r>
                        <a:rPr lang="en-US" altLang="zh-TW" sz="2000" dirty="0">
                          <a:latin typeface="+mj-ea"/>
                          <a:ea typeface="+mj-ea"/>
                        </a:rPr>
                        <a:t>x 1.25</a:t>
                      </a:r>
                      <a:br>
                        <a:rPr lang="en-US" altLang="zh-TW" sz="2000" dirty="0">
                          <a:latin typeface="+mj-ea"/>
                          <a:ea typeface="+mj-ea"/>
                        </a:rPr>
                      </a:br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英　文       </a:t>
                      </a:r>
                      <a:r>
                        <a:rPr lang="en-US" altLang="zh-TW" sz="2000" dirty="0">
                          <a:latin typeface="+mj-ea"/>
                          <a:ea typeface="+mj-ea"/>
                        </a:rPr>
                        <a:t>x 1.00</a:t>
                      </a:r>
                      <a:br>
                        <a:rPr lang="en-US" altLang="zh-TW" sz="2000" dirty="0">
                          <a:latin typeface="+mj-ea"/>
                          <a:ea typeface="+mj-ea"/>
                        </a:rPr>
                      </a:br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數學甲       </a:t>
                      </a:r>
                      <a:r>
                        <a:rPr lang="en-US" altLang="zh-TW" sz="2000" dirty="0">
                          <a:latin typeface="+mj-ea"/>
                          <a:ea typeface="+mj-ea"/>
                        </a:rPr>
                        <a:t>x 1.25</a:t>
                      </a:r>
                      <a:br>
                        <a:rPr lang="en-US" altLang="zh-TW" sz="2000" dirty="0">
                          <a:latin typeface="+mj-ea"/>
                          <a:ea typeface="+mj-ea"/>
                        </a:rPr>
                      </a:br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物　理       </a:t>
                      </a:r>
                      <a:r>
                        <a:rPr lang="en-US" altLang="zh-TW" sz="2000" dirty="0">
                          <a:latin typeface="+mj-ea"/>
                          <a:ea typeface="+mj-ea"/>
                        </a:rPr>
                        <a:t>x 1.25</a:t>
                      </a:r>
                      <a:br>
                        <a:rPr lang="en-US" altLang="zh-TW" sz="2000" dirty="0">
                          <a:latin typeface="+mj-ea"/>
                          <a:ea typeface="+mj-ea"/>
                        </a:rPr>
                      </a:br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化　學       </a:t>
                      </a:r>
                      <a:r>
                        <a:rPr lang="en-US" altLang="zh-TW" sz="2000" dirty="0">
                          <a:latin typeface="+mj-ea"/>
                          <a:ea typeface="+mj-ea"/>
                        </a:rPr>
                        <a:t>x 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1.00</a:t>
                      </a:r>
                      <a:endParaRPr lang="en-US" altLang="zh-TW" sz="2000" dirty="0">
                        <a:latin typeface="+mj-ea"/>
                        <a:ea typeface="+mj-ea"/>
                      </a:endParaRPr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3143170"/>
              </p:ext>
            </p:extLst>
          </p:nvPr>
        </p:nvGraphicFramePr>
        <p:xfrm>
          <a:off x="560512" y="4293096"/>
          <a:ext cx="4116957" cy="2304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457"/>
                <a:gridCol w="1079500"/>
                <a:gridCol w="565150"/>
                <a:gridCol w="1085850"/>
              </a:tblGrid>
              <a:tr h="62926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Ｏ大</a:t>
                      </a:r>
                      <a:r>
                        <a:rPr lang="en-US" sz="2000" b="0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en-US" sz="2000" b="0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sz="2000" b="0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建築學系</a:t>
                      </a:r>
                      <a:endParaRPr lang="en-US" altLang="zh-TW" sz="2000" b="0" kern="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（個人申請）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</a:rPr>
                        <a:t>指定項目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</a:rPr>
                        <a:t>檢定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</a:rPr>
                        <a:t>佔甄選總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</a:rPr>
                        <a:t>成績比例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設計術科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面試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</a:rPr>
                        <a:t>審查資料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1407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3259829"/>
              </p:ext>
            </p:extLst>
          </p:nvPr>
        </p:nvGraphicFramePr>
        <p:xfrm>
          <a:off x="704529" y="1700808"/>
          <a:ext cx="8856983" cy="501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545"/>
                <a:gridCol w="2094527"/>
                <a:gridCol w="2094527"/>
                <a:gridCol w="3456384"/>
              </a:tblGrid>
              <a:tr h="432048">
                <a:tc>
                  <a:txBody>
                    <a:bodyPr/>
                    <a:lstStyle/>
                    <a:p>
                      <a:pPr marL="0" indent="1524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日期</a:t>
                      </a:r>
                      <a:r>
                        <a:rPr lang="en-US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\</a:t>
                      </a:r>
                      <a:r>
                        <a:rPr lang="zh-TW" altLang="en-US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管道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考試入學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8272"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104/05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04775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en-US" sz="1600" kern="0" spc="0" dirty="0" smtClean="0"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公告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類學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群</a:t>
                      </a:r>
                      <a:r>
                        <a:rPr lang="zh-TW" sz="1600" kern="0" spc="0" baseline="0" dirty="0" smtClean="0">
                          <a:effectLst/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sz="1600" kern="0" spc="0" baseline="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1600" kern="0" spc="0" baseline="0" dirty="0">
                          <a:effectLst/>
                          <a:latin typeface="+mj-ea"/>
                          <a:ea typeface="+mj-ea"/>
                        </a:rPr>
                        <a:t>階段面試錄取</a:t>
                      </a:r>
                      <a:r>
                        <a:rPr lang="zh-TW" sz="1600" kern="0" spc="0" baseline="0" dirty="0" smtClean="0">
                          <a:effectLst/>
                          <a:latin typeface="+mj-ea"/>
                          <a:ea typeface="+mj-ea"/>
                        </a:rPr>
                        <a:t>名</a:t>
                      </a:r>
                      <a:r>
                        <a:rPr lang="zh-TW" altLang="en-US" sz="1600" kern="0" spc="0" baseline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單</a:t>
                      </a:r>
                      <a:r>
                        <a:rPr lang="zh-TW" sz="1600" kern="0" spc="-60" baseline="0" dirty="0" smtClean="0"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sz="1600" kern="0" spc="-60" baseline="0" dirty="0">
                          <a:effectLst/>
                          <a:latin typeface="+mj-ea"/>
                          <a:ea typeface="+mj-ea"/>
                        </a:rPr>
                        <a:t>5/1</a:t>
                      </a:r>
                      <a:r>
                        <a:rPr lang="zh-TW" sz="1600" kern="0" spc="-60" baseline="0" dirty="0">
                          <a:effectLst/>
                          <a:latin typeface="+mj-ea"/>
                          <a:ea typeface="+mj-ea"/>
                        </a:rPr>
                        <a:t>前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04775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en-US" sz="1600" kern="0" spc="0" dirty="0" smtClean="0"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公告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類學群錄取名單（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5/4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04775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kern="0" spc="-60" dirty="0">
                          <a:effectLst/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sz="1600" kern="0" spc="-60" dirty="0"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zh-TW" sz="1600" kern="0" spc="-60" dirty="0">
                          <a:effectLst/>
                          <a:latin typeface="+mj-ea"/>
                          <a:ea typeface="+mj-ea"/>
                        </a:rPr>
                        <a:t>類學群錄取生</a:t>
                      </a:r>
                      <a:r>
                        <a:rPr lang="zh-TW" sz="1600" kern="0" spc="-60" dirty="0" smtClean="0">
                          <a:effectLst/>
                          <a:latin typeface="+mj-ea"/>
                          <a:ea typeface="+mj-ea"/>
                        </a:rPr>
                        <a:t>放棄</a:t>
                      </a:r>
                      <a:r>
                        <a:rPr lang="zh-TW" altLang="zh-TW" sz="1600" kern="0" spc="-60" dirty="0" smtClean="0">
                          <a:effectLst/>
                          <a:latin typeface="+mj-ea"/>
                          <a:ea typeface="+mj-ea"/>
                        </a:rPr>
                        <a:t>入學資格</a:t>
                      </a:r>
                      <a:r>
                        <a:rPr lang="zh-TW" altLang="zh-TW" sz="1600" kern="0" spc="-60" baseline="0" dirty="0" smtClean="0">
                          <a:effectLst/>
                          <a:latin typeface="+mj-ea"/>
                          <a:ea typeface="+mj-ea"/>
                        </a:rPr>
                        <a:t>截止（</a:t>
                      </a:r>
                      <a:r>
                        <a:rPr lang="en-US" altLang="zh-TW" sz="1600" kern="0" spc="-60" baseline="0" dirty="0" smtClean="0">
                          <a:effectLst/>
                          <a:latin typeface="+mj-ea"/>
                          <a:ea typeface="+mj-ea"/>
                        </a:rPr>
                        <a:t>5/14</a:t>
                      </a:r>
                      <a:r>
                        <a:rPr lang="zh-TW" altLang="en-US" sz="1600" kern="0" spc="-60" baseline="0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-6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04775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en-US" sz="1600" kern="0" spc="0" dirty="0" smtClean="0"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公告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錄取名單並寄發甄選總成績單（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5/1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前）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04775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正備取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生登記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就讀志願序（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5/5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5/6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公告統一分發結果（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5/11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錄取生放棄入學資格截止（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5/14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指定科目考試報名</a:t>
                      </a:r>
                      <a:endParaRPr lang="zh-TW" sz="1600" b="1" kern="10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210820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（暫訂</a:t>
                      </a: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4/30</a:t>
                      </a:r>
                      <a:r>
                        <a:rPr lang="zh-TW" sz="16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5/15</a:t>
                      </a:r>
                      <a:r>
                        <a:rPr lang="zh-TW" sz="16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b="1" kern="10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04775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發售考試入學登記分發相關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資訊</a:t>
                      </a:r>
                      <a:endParaRPr lang="en-US" altLang="zh-TW" sz="1600" kern="0" spc="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04775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暫訂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5/1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210820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登記資格審查繳件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algn="just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(5/1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5/29)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13">
                <a:tc rowSpan="2"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104/07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2095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2095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指定科目考試（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7/1~7/3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69850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寄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發成績單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（暫訂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7/17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04775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公布考科組合成績人數累計表及最低登記標準（暫訂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7/17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53670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繳交登記費（暫訂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7/17~7/27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04775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sz="16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網路登記分發志願（暫訂</a:t>
                      </a: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7/24~7/28</a:t>
                      </a:r>
                      <a:r>
                        <a:rPr lang="zh-TW" sz="16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b="1" kern="10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70"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  <a:latin typeface="+mj-ea"/>
                          <a:ea typeface="+mj-ea"/>
                        </a:rPr>
                        <a:t>104/08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考試入學錄取公告（暫訂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8/7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560512" y="260648"/>
            <a:ext cx="8928992" cy="12241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104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度多元入學管道重要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日程表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（各項考試及招生日期以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104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學年度簡章為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準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，另請注意校內報名時間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）</a:t>
            </a:r>
            <a:endParaRPr lang="zh-TW" altLang="zh-TW" sz="2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633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多元入學現況檢視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974559" y="1218818"/>
            <a:ext cx="6426713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全國甄選管道</a:t>
            </a:r>
            <a:r>
              <a:rPr lang="zh-TW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錄取人數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比例逐年升高</a:t>
            </a:r>
            <a:endParaRPr lang="zh-TW" altLang="zh-TW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40532" y="1916832"/>
            <a:ext cx="8658962" cy="4608512"/>
          </a:xfrm>
          <a:prstGeom prst="roundRect">
            <a:avLst>
              <a:gd name="adj" fmla="val 8367"/>
            </a:avLst>
          </a:prstGeom>
          <a:solidFill>
            <a:srgbClr val="EBFA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圖表 9"/>
          <p:cNvGraphicFramePr/>
          <p:nvPr>
            <p:extLst>
              <p:ext uri="{D42A27DB-BD31-4B8C-83A1-F6EECF244321}">
                <p14:modId xmlns="" xmlns:p14="http://schemas.microsoft.com/office/powerpoint/2010/main" val="1729890087"/>
              </p:ext>
            </p:extLst>
          </p:nvPr>
        </p:nvGraphicFramePr>
        <p:xfrm>
          <a:off x="560512" y="2132856"/>
          <a:ext cx="890897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多元入學現況檢視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974559" y="1218818"/>
            <a:ext cx="5562617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本校繁星錄取</a:t>
            </a:r>
            <a:r>
              <a:rPr lang="zh-TW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人數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比例逐年升高</a:t>
            </a:r>
            <a:endParaRPr lang="zh-TW" altLang="zh-TW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40532" y="1916832"/>
            <a:ext cx="8658962" cy="4608512"/>
          </a:xfrm>
          <a:prstGeom prst="roundRect">
            <a:avLst>
              <a:gd name="adj" fmla="val 8367"/>
            </a:avLst>
          </a:prstGeom>
          <a:solidFill>
            <a:srgbClr val="EBFA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92560" y="2060848"/>
          <a:ext cx="8208911" cy="4320480"/>
        </p:xfrm>
        <a:graphic>
          <a:graphicData uri="http://schemas.openxmlformats.org/drawingml/2006/table">
            <a:tbl>
              <a:tblPr/>
              <a:tblGrid>
                <a:gridCol w="1606343"/>
                <a:gridCol w="1099786"/>
                <a:gridCol w="1100749"/>
                <a:gridCol w="1100749"/>
                <a:gridCol w="1099786"/>
                <a:gridCol w="1100749"/>
                <a:gridCol w="1100749"/>
              </a:tblGrid>
              <a:tr h="563764">
                <a:tc rowSpan="2"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學年度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Calibri"/>
                          <a:ea typeface="標楷體"/>
                          <a:cs typeface="Times New Roman"/>
                        </a:rPr>
                        <a:t>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101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102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103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91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全體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公立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標楷體"/>
                          <a:cs typeface="Times New Roman"/>
                        </a:rPr>
                        <a:t>全體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標楷體"/>
                          <a:cs typeface="Times New Roman"/>
                        </a:rPr>
                        <a:t>公立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標楷體"/>
                          <a:cs typeface="Times New Roman"/>
                        </a:rPr>
                        <a:t>全體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>
                          <a:latin typeface="Calibri"/>
                          <a:ea typeface="標楷體"/>
                          <a:cs typeface="Times New Roman"/>
                        </a:rPr>
                        <a:t>公立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17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標楷體"/>
                          <a:cs typeface="Times New Roman"/>
                        </a:rPr>
                        <a:t>甄選入學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47.65%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新細明體"/>
                          <a:cs typeface="Times New Roman"/>
                        </a:rPr>
                        <a:t>49.38%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新細明體"/>
                          <a:cs typeface="Times New Roman"/>
                        </a:rPr>
                        <a:t>52.43%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新細明體"/>
                          <a:cs typeface="Times New Roman"/>
                        </a:rPr>
                        <a:t>54.17%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標楷體"/>
                          <a:ea typeface="新細明體"/>
                          <a:cs typeface="Times New Roman"/>
                        </a:rPr>
                        <a:t>57.81%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標楷體"/>
                          <a:ea typeface="新細明體"/>
                          <a:cs typeface="Times New Roman"/>
                        </a:rPr>
                        <a:t>62.82%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17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繁星推薦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6.71%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18.52%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新細明體"/>
                          <a:cs typeface="Times New Roman"/>
                        </a:rPr>
                        <a:t>8.74%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新細明體"/>
                          <a:cs typeface="Times New Roman"/>
                        </a:rPr>
                        <a:t>22.22%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14.45%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32.05%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17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標楷體"/>
                          <a:cs typeface="Times New Roman"/>
                        </a:rPr>
                        <a:t>申請入學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40.94%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30.86%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43.69%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/>
                          <a:ea typeface="新細明體"/>
                          <a:cs typeface="Times New Roman"/>
                        </a:rPr>
                        <a:t>31.94%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標楷體"/>
                          <a:ea typeface="新細明體"/>
                          <a:cs typeface="Times New Roman"/>
                        </a:rPr>
                        <a:t>43.36%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標楷體"/>
                          <a:ea typeface="新細明體"/>
                          <a:cs typeface="Times New Roman"/>
                        </a:rPr>
                        <a:t>30.77%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6856" y="1673523"/>
            <a:ext cx="5904656" cy="251519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br>
              <a:rPr lang="zh-TW" altLang="en-US" sz="5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48538" y="6165304"/>
            <a:ext cx="4824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大學多元入學工作圈</a:t>
            </a:r>
            <a:endParaRPr lang="zh-TW" altLang="en-US" sz="2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Content Placeholder 4" descr="compassPencilRuler_bg.png"/>
          <p:cNvPicPr>
            <a:picLocks noChangeAspect="1"/>
          </p:cNvPicPr>
          <p:nvPr/>
        </p:nvPicPr>
        <p:blipFill>
          <a:blip r:embed="rId2" cstate="screen">
            <a:lum bright="28000" contrast="-63000"/>
          </a:blip>
          <a:stretch>
            <a:fillRect/>
          </a:stretch>
        </p:blipFill>
        <p:spPr>
          <a:xfrm>
            <a:off x="488504" y="1593155"/>
            <a:ext cx="2802294" cy="2675930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43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01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單箭頭接點 17"/>
          <p:cNvCxnSpPr/>
          <p:nvPr/>
        </p:nvCxnSpPr>
        <p:spPr>
          <a:xfrm flipH="1">
            <a:off x="7816265" y="2851546"/>
            <a:ext cx="377095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7362765" y="2036847"/>
            <a:ext cx="20071" cy="145075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1840988" y="2003567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2" name="Rectangle 42"/>
          <p:cNvSpPr>
            <a:spLocks noGrp="1" noChangeArrowheads="1"/>
          </p:cNvSpPr>
          <p:nvPr>
            <p:ph type="title"/>
          </p:nvPr>
        </p:nvSpPr>
        <p:spPr>
          <a:xfrm>
            <a:off x="560512" y="300446"/>
            <a:ext cx="7632848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FF0000"/>
                </a:solidFill>
                <a:latin typeface="+mj-ea"/>
              </a:rPr>
              <a:t>104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年大學多元入學方案架構圖</a:t>
            </a:r>
            <a:endParaRPr lang="en-US" altLang="zh-TW" sz="3600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6825208" y="1628800"/>
            <a:ext cx="1976081" cy="3097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+mj-ea"/>
              </a:rPr>
              <a:t>考試</a:t>
            </a:r>
            <a:r>
              <a:rPr lang="zh-TW" altLang="en-US" sz="2000" dirty="0" smtClean="0">
                <a:solidFill>
                  <a:schemeClr val="bg1"/>
                </a:solidFill>
                <a:latin typeface="+mj-ea"/>
              </a:rPr>
              <a:t>入學</a:t>
            </a:r>
            <a:endParaRPr lang="ja-JP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926734" y="1628800"/>
            <a:ext cx="1863762" cy="3097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</a:rPr>
              <a:t>個人申請入學</a:t>
            </a:r>
            <a:endParaRPr lang="ja-JP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1021342" y="1628800"/>
            <a:ext cx="1823355" cy="30976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</a:rPr>
              <a:t>繁星推薦入學</a:t>
            </a:r>
            <a:endParaRPr lang="ja-JP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1021342" y="2290758"/>
            <a:ext cx="6508278" cy="2088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高中英文聽力測驗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1021342" y="2557524"/>
            <a:ext cx="6508278" cy="1762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學科能力測驗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021342" y="2794301"/>
            <a:ext cx="6508278" cy="2306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術科考試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>
            <a:off x="4791010" y="2003567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圓角矩形 43"/>
          <p:cNvSpPr/>
          <p:nvPr/>
        </p:nvSpPr>
        <p:spPr>
          <a:xfrm>
            <a:off x="1021341" y="3388860"/>
            <a:ext cx="1443613" cy="58036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報名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（統一彙辦）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1045482" y="4316986"/>
            <a:ext cx="1442020" cy="57871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公告錄取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4158815" y="3882749"/>
            <a:ext cx="1296144" cy="22353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篩選作業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8173289" y="2582465"/>
            <a:ext cx="1512167" cy="5381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登記資格審查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（含特種生）</a:t>
            </a:r>
            <a:endParaRPr lang="ja-JP" altLang="en-US" sz="14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>
            <a:off x="1856656" y="3082382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4829320" y="304922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1856656" y="400590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4829320" y="3624912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圓角矩形 66"/>
          <p:cNvSpPr/>
          <p:nvPr/>
        </p:nvSpPr>
        <p:spPr>
          <a:xfrm>
            <a:off x="3893216" y="3369574"/>
            <a:ext cx="1872208" cy="2360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報名（統一彙辦）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3926734" y="5088349"/>
            <a:ext cx="1890182" cy="23657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大學公告錄取名單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72" name="直線單箭頭接點 71"/>
          <p:cNvCxnSpPr/>
          <p:nvPr/>
        </p:nvCxnSpPr>
        <p:spPr>
          <a:xfrm>
            <a:off x="4829320" y="4106279"/>
            <a:ext cx="0" cy="42141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4829320" y="4776781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圓角矩形 73"/>
          <p:cNvSpPr/>
          <p:nvPr/>
        </p:nvSpPr>
        <p:spPr>
          <a:xfrm>
            <a:off x="4142938" y="4540729"/>
            <a:ext cx="1296144" cy="22353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大學甄試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5" name="圓角矩形 74"/>
          <p:cNvSpPr/>
          <p:nvPr/>
        </p:nvSpPr>
        <p:spPr>
          <a:xfrm>
            <a:off x="3944289" y="6350391"/>
            <a:ext cx="1872627" cy="25830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公告統一分發結果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76" name="直線單箭頭接點 75"/>
          <p:cNvCxnSpPr/>
          <p:nvPr/>
        </p:nvCxnSpPr>
        <p:spPr>
          <a:xfrm>
            <a:off x="4829320" y="5324919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4829320" y="605508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圓角矩形 77"/>
          <p:cNvSpPr/>
          <p:nvPr/>
        </p:nvSpPr>
        <p:spPr>
          <a:xfrm>
            <a:off x="3944289" y="5601221"/>
            <a:ext cx="1872208" cy="4538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正備取生上網登記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就讀志願序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86" name="圓角矩形 85"/>
          <p:cNvSpPr/>
          <p:nvPr/>
        </p:nvSpPr>
        <p:spPr>
          <a:xfrm>
            <a:off x="6363311" y="3974121"/>
            <a:ext cx="319740" cy="185403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錄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取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生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放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棄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入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學</a:t>
            </a:r>
            <a:endParaRPr lang="ja-JP" altLang="en-US" sz="1600" dirty="0">
              <a:solidFill>
                <a:srgbClr val="7030A0"/>
              </a:solidFill>
              <a:latin typeface="+mj-ea"/>
            </a:endParaRPr>
          </a:p>
        </p:txBody>
      </p:sp>
      <p:cxnSp>
        <p:nvCxnSpPr>
          <p:cNvPr id="90" name="直線單箭頭接點 89"/>
          <p:cNvCxnSpPr/>
          <p:nvPr/>
        </p:nvCxnSpPr>
        <p:spPr>
          <a:xfrm>
            <a:off x="7763674" y="2020899"/>
            <a:ext cx="0" cy="146670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肘形接點 59"/>
          <p:cNvCxnSpPr>
            <a:stCxn id="86" idx="0"/>
          </p:cNvCxnSpPr>
          <p:nvPr/>
        </p:nvCxnSpPr>
        <p:spPr>
          <a:xfrm rot="5400000" flipH="1" flipV="1">
            <a:off x="6672464" y="3533346"/>
            <a:ext cx="291493" cy="590059"/>
          </a:xfrm>
          <a:prstGeom prst="bentConnector2">
            <a:avLst/>
          </a:prstGeom>
          <a:ln w="47625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接點 96"/>
          <p:cNvCxnSpPr/>
          <p:nvPr/>
        </p:nvCxnSpPr>
        <p:spPr>
          <a:xfrm flipV="1">
            <a:off x="5889103" y="5994886"/>
            <a:ext cx="634078" cy="484660"/>
          </a:xfrm>
          <a:prstGeom prst="bentConnector3">
            <a:avLst>
              <a:gd name="adj1" fmla="val 98747"/>
            </a:avLst>
          </a:prstGeom>
          <a:ln w="47625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圓角矩形 107"/>
          <p:cNvSpPr/>
          <p:nvPr/>
        </p:nvSpPr>
        <p:spPr>
          <a:xfrm>
            <a:off x="7148819" y="3568424"/>
            <a:ext cx="1976081" cy="83215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指定科目考試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（大學校系採計</a:t>
            </a:r>
            <a:r>
              <a:rPr lang="en-US" altLang="zh-TW" sz="1400" dirty="0" smtClean="0">
                <a:solidFill>
                  <a:schemeClr val="bg1"/>
                </a:solidFill>
                <a:latin typeface="+mj-ea"/>
              </a:rPr>
              <a:t>3-5</a:t>
            </a:r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科</a:t>
            </a:r>
            <a:r>
              <a:rPr lang="en-US" altLang="zh-TW" sz="1400" dirty="0" smtClean="0">
                <a:solidFill>
                  <a:schemeClr val="bg1"/>
                </a:solidFill>
                <a:latin typeface="+mj-ea"/>
              </a:rPr>
              <a:t>,</a:t>
            </a:r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含術科）</a:t>
            </a:r>
            <a:endParaRPr lang="ja-JP" altLang="en-US" sz="14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09" name="直線單箭頭接點 108"/>
          <p:cNvCxnSpPr/>
          <p:nvPr/>
        </p:nvCxnSpPr>
        <p:spPr>
          <a:xfrm>
            <a:off x="8221216" y="452769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圓角矩形 109"/>
          <p:cNvSpPr/>
          <p:nvPr/>
        </p:nvSpPr>
        <p:spPr>
          <a:xfrm>
            <a:off x="6992905" y="4861646"/>
            <a:ext cx="2448272" cy="83215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網路選填志願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（大學考試入學分發委員會）</a:t>
            </a:r>
            <a:endParaRPr lang="ja-JP" altLang="en-US" sz="14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11" name="直線單箭頭接點 110"/>
          <p:cNvCxnSpPr/>
          <p:nvPr/>
        </p:nvCxnSpPr>
        <p:spPr>
          <a:xfrm>
            <a:off x="8217041" y="5767892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圓角矩形 111"/>
          <p:cNvSpPr/>
          <p:nvPr/>
        </p:nvSpPr>
        <p:spPr>
          <a:xfrm>
            <a:off x="6969224" y="6087397"/>
            <a:ext cx="2448272" cy="3921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考試分發錄取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cxnSp>
        <p:nvCxnSpPr>
          <p:cNvPr id="42" name="肘形接點 41"/>
          <p:cNvCxnSpPr/>
          <p:nvPr/>
        </p:nvCxnSpPr>
        <p:spPr>
          <a:xfrm flipV="1">
            <a:off x="2648744" y="4293096"/>
            <a:ext cx="3557398" cy="341064"/>
          </a:xfrm>
          <a:prstGeom prst="bentConnector3">
            <a:avLst>
              <a:gd name="adj1" fmla="val 7271"/>
            </a:avLst>
          </a:prstGeom>
          <a:ln w="47625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4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632520" y="548680"/>
            <a:ext cx="3240360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方案簡介</a:t>
            </a:r>
            <a:endParaRPr lang="en-US" altLang="zh-TW" sz="36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632520" y="1916832"/>
            <a:ext cx="6696744" cy="4248472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考試介紹：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zh-TW" sz="3200" dirty="0" smtClean="0">
                <a:solidFill>
                  <a:srgbClr val="1308EA"/>
                </a:solidFill>
                <a:latin typeface="+mj-ea"/>
                <a:ea typeface="+mj-ea"/>
              </a:rPr>
              <a:t>       </a:t>
            </a:r>
            <a:r>
              <a:rPr lang="zh-TW" altLang="en-US" sz="3200" dirty="0" smtClean="0">
                <a:solidFill>
                  <a:srgbClr val="1308EA"/>
                </a:solidFill>
                <a:latin typeface="+mj-ea"/>
                <a:ea typeface="+mj-ea"/>
              </a:rPr>
              <a:t>為</a:t>
            </a:r>
            <a:r>
              <a:rPr lang="zh-TW" altLang="zh-TW" sz="3200" dirty="0" smtClean="0">
                <a:solidFill>
                  <a:srgbClr val="1308EA"/>
                </a:solidFill>
                <a:latin typeface="+mj-ea"/>
                <a:ea typeface="+mj-ea"/>
              </a:rPr>
              <a:t>了</a:t>
            </a:r>
            <a:r>
              <a:rPr lang="zh-TW" altLang="zh-TW" sz="3200" dirty="0">
                <a:solidFill>
                  <a:srgbClr val="1308EA"/>
                </a:solidFill>
                <a:latin typeface="+mj-ea"/>
                <a:ea typeface="+mj-ea"/>
              </a:rPr>
              <a:t>鑑別考生的學科能力</a:t>
            </a:r>
            <a:r>
              <a:rPr lang="zh-TW" altLang="zh-TW" sz="3200" dirty="0" smtClean="0">
                <a:solidFill>
                  <a:srgbClr val="1308EA"/>
                </a:solidFill>
                <a:latin typeface="+mj-ea"/>
                <a:ea typeface="+mj-ea"/>
              </a:rPr>
              <a:t>，推出幾</a:t>
            </a:r>
            <a:r>
              <a:rPr lang="zh-TW" altLang="zh-TW" sz="3200" dirty="0">
                <a:solidFill>
                  <a:srgbClr val="1308EA"/>
                </a:solidFill>
                <a:latin typeface="+mj-ea"/>
                <a:ea typeface="+mj-ea"/>
              </a:rPr>
              <a:t>種</a:t>
            </a:r>
            <a:r>
              <a:rPr lang="zh-TW" altLang="zh-TW" sz="3200" dirty="0" smtClean="0">
                <a:solidFill>
                  <a:srgbClr val="1308EA"/>
                </a:solidFill>
                <a:latin typeface="+mj-ea"/>
                <a:ea typeface="+mj-ea"/>
              </a:rPr>
              <a:t>功能不同</a:t>
            </a:r>
            <a:r>
              <a:rPr lang="zh-TW" altLang="zh-TW" sz="3200" dirty="0">
                <a:solidFill>
                  <a:srgbClr val="1308EA"/>
                </a:solidFill>
                <a:latin typeface="+mj-ea"/>
                <a:ea typeface="+mj-ea"/>
              </a:rPr>
              <a:t>的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統一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入學考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試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    1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、高中英語聽力測驗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    2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學科能力測驗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    3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zh-TW" altLang="zh-TW" sz="3200" dirty="0">
                <a:solidFill>
                  <a:srgbClr val="FF0000"/>
                </a:solidFill>
                <a:latin typeface="+mj-ea"/>
                <a:ea typeface="+mj-ea"/>
              </a:rPr>
              <a:t>術科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考試</a:t>
            </a:r>
            <a:endParaRPr lang="zh-TW" altLang="zh-TW" sz="3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    4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指定科目考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試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endParaRPr lang="en-US" altLang="zh-TW" sz="32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66603" t="24609" r="20668" b="13376"/>
          <a:stretch/>
        </p:blipFill>
        <p:spPr>
          <a:xfrm>
            <a:off x="7473280" y="332656"/>
            <a:ext cx="2304257" cy="631165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3248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7128792" cy="990600"/>
          </a:xfrm>
        </p:spPr>
        <p:txBody>
          <a:bodyPr>
            <a:noAutofit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高中英語聽力</a:t>
            </a:r>
            <a:r>
              <a:rPr lang="zh-TW" altLang="zh-TW" dirty="0" smtClean="0">
                <a:solidFill>
                  <a:srgbClr val="FF0000"/>
                </a:solidFill>
              </a:rPr>
              <a:t>測驗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說明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7427255"/>
              </p:ext>
            </p:extLst>
          </p:nvPr>
        </p:nvGraphicFramePr>
        <p:xfrm>
          <a:off x="632520" y="1844824"/>
          <a:ext cx="8928992" cy="403244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75754"/>
                <a:gridCol w="7053238"/>
              </a:tblGrid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範圍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高中必修科目「英文」課綱所訂之</a:t>
                      </a:r>
                      <a:r>
                        <a:rPr lang="en-US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1-4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學期必修課程</a:t>
                      </a:r>
                      <a:r>
                        <a:rPr lang="zh-TW" altLang="zh-TW" sz="2200" kern="1200" dirty="0" smtClean="0">
                          <a:effectLst/>
                          <a:latin typeface="+mj-ea"/>
                          <a:ea typeface="+mj-ea"/>
                        </a:rPr>
                        <a:t>。</a:t>
                      </a:r>
                      <a:endParaRPr lang="zh-TW" sz="22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目標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提供各大學校院招生選才之參考</a:t>
                      </a:r>
                      <a:r>
                        <a:rPr lang="zh-TW" altLang="zh-TW" sz="2400" kern="1200" dirty="0" smtClean="0">
                          <a:effectLst/>
                          <a:latin typeface="+mj-ea"/>
                          <a:ea typeface="+mj-ea"/>
                        </a:rPr>
                        <a:t>。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測驗內容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涵蓋生活化、實用性之主題，情境包括家庭、校園、公共場所、社交場合等。詞彙範圍以高中英文常用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字詞為主，可參考大考中心高中英文參考詞彙表第一至第四級（</a:t>
                      </a:r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http://www.ceec.edu.tw/Research/paper_doc/ce37/ce37.htm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kern="1200" dirty="0" smtClean="0">
                          <a:effectLst/>
                          <a:latin typeface="+mj-ea"/>
                          <a:ea typeface="+mj-ea"/>
                        </a:rPr>
                        <a:t>104</a:t>
                      </a:r>
                      <a:r>
                        <a:rPr lang="zh-TW" altLang="zh-TW" sz="2200" b="0" kern="1200" dirty="0" smtClean="0">
                          <a:effectLst/>
                          <a:latin typeface="+mj-ea"/>
                          <a:ea typeface="+mj-ea"/>
                        </a:rPr>
                        <a:t>學年</a:t>
                      </a:r>
                      <a:r>
                        <a:rPr lang="zh-TW" altLang="en-US" sz="2200" b="0" kern="1200" dirty="0" smtClean="0">
                          <a:effectLst/>
                          <a:latin typeface="+mj-ea"/>
                          <a:ea typeface="+mj-ea"/>
                        </a:rPr>
                        <a:t>第一次</a:t>
                      </a:r>
                      <a:r>
                        <a:rPr lang="zh-TW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英聽測驗</a:t>
                      </a:r>
                      <a:r>
                        <a:rPr lang="en-US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(103/11/01)</a:t>
                      </a:r>
                      <a:endParaRPr lang="zh-TW" altLang="zh-TW" sz="2200" b="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           第二次</a:t>
                      </a:r>
                      <a:r>
                        <a:rPr lang="zh-TW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英聽測驗</a:t>
                      </a:r>
                      <a:r>
                        <a:rPr lang="en-US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(104/02/03)</a:t>
                      </a:r>
                      <a:endParaRPr lang="zh-TW" sz="2200" b="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</a:rPr>
                        <a:t>用途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由大學校系自訂是否設為「繁星推薦入學」、「個人申請入學」及「考試入學」之招生檢定項目或納為「個人申請入學」審查資料之一。</a:t>
                      </a:r>
                      <a:endParaRPr lang="zh-TW" altLang="zh-TW" sz="2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918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704528" y="476672"/>
            <a:ext cx="3569218" cy="9906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+mj-ea"/>
              </a:rPr>
              <a:t>學科能力測驗</a:t>
            </a:r>
            <a:endParaRPr altLang="en-US" sz="44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6027907"/>
              </p:ext>
            </p:extLst>
          </p:nvPr>
        </p:nvGraphicFramePr>
        <p:xfrm>
          <a:off x="632520" y="1844824"/>
          <a:ext cx="8568952" cy="369528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30373"/>
                <a:gridCol w="6738579"/>
              </a:tblGrid>
              <a:tr h="479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測驗範圍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高一、高二兩學年必修課程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測驗目標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檢測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就讀大學所需要的基本學科能力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難度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範圍較小，難度較低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科目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國、英、數、社、自五科，五科都必須應考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104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學年為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104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年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Times New Roman"/>
                        </a:rPr>
                        <a:t>用途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繁星推薦入學、個人申請入學、考試入學、離島及原住民學生保送甄試、科技校院日間部四年制申請入學、警大申請入學、軍校甄選入學、進修學士班、部分國外大學等招生管道使用。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54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32520" y="476672"/>
            <a:ext cx="8832850" cy="990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</a:rPr>
              <a:t>學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科能力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</a:rPr>
              <a:t>測驗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成績日程說明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16197304"/>
              </p:ext>
            </p:extLst>
          </p:nvPr>
        </p:nvGraphicFramePr>
        <p:xfrm>
          <a:off x="1054521" y="3501007"/>
          <a:ext cx="8032939" cy="29523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0168"/>
                <a:gridCol w="2418269"/>
                <a:gridCol w="1092121"/>
                <a:gridCol w="2574286"/>
                <a:gridCol w="858095"/>
              </a:tblGrid>
              <a:tr h="52400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第一天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第二天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094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國文</a:t>
                      </a: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b="1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</a:tr>
              <a:tr h="809440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</a:t>
                      </a: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</a:tr>
              <a:tr h="8094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－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4295" marR="74295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2523" y="2233899"/>
            <a:ext cx="772285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6200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 indent="228600"/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1.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各科成績採級分制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，單科最高為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15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級分</a:t>
            </a: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2.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考試日程：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104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學年為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104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年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2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月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2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日</a:t>
            </a:r>
            <a:endParaRPr kumimoji="1" lang="zh-TW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</p:spPr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5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_TP103524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A53CF0-CFB4-446C-9538-226C66E955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TS010352480</Template>
  <TotalTime>0</TotalTime>
  <Words>5386</Words>
  <Application>Microsoft Office PowerPoint</Application>
  <PresentationFormat>A4 紙張 (210x297 公釐)</PresentationFormat>
  <Paragraphs>877</Paragraphs>
  <Slides>43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AcademicPresentation2_TP10352480</vt:lpstr>
      <vt:lpstr>104 學年度 大學多元入學方案介紹</vt:lpstr>
      <vt:lpstr>104年大學多元入學</vt:lpstr>
      <vt:lpstr>投影片 3</vt:lpstr>
      <vt:lpstr>投影片 4</vt:lpstr>
      <vt:lpstr>104年大學多元入學方案架構圖</vt:lpstr>
      <vt:lpstr>投影片 6</vt:lpstr>
      <vt:lpstr>高中英語聽力測驗說明</vt:lpstr>
      <vt:lpstr>學科能力測驗</vt:lpstr>
      <vt:lpstr>學科能力測驗成績日程說明</vt:lpstr>
      <vt:lpstr>學科能力測驗考試範圍說明</vt:lpstr>
      <vt:lpstr>學科能力測驗五標</vt:lpstr>
      <vt:lpstr>術科考試</vt:lpstr>
      <vt:lpstr>術科考試項目說明</vt:lpstr>
      <vt:lpstr>指定科目考試</vt:lpstr>
      <vt:lpstr>指定科目考試成績日程說明</vt:lpstr>
      <vt:lpstr>指定科目考試考試範圍說明</vt:lpstr>
      <vt:lpstr>104年大學多元入學</vt:lpstr>
      <vt:lpstr>大學多元入學管道介紹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104年大學多元入學</vt:lpstr>
      <vt:lpstr>投影片 33</vt:lpstr>
      <vt:lpstr>104年相關考試成績之使用(依簡章為準)</vt:lpstr>
      <vt:lpstr>指定科目考試考試範圍說明</vt:lpstr>
      <vt:lpstr>104年大學多元入學</vt:lpstr>
      <vt:lpstr>投影片 37</vt:lpstr>
      <vt:lpstr>投影片 38</vt:lpstr>
      <vt:lpstr>投影片 39</vt:lpstr>
      <vt:lpstr>投影片 40</vt:lpstr>
      <vt:lpstr>多元入學現況檢視</vt:lpstr>
      <vt:lpstr>多元入學現況檢視</vt:lpstr>
      <vt:lpstr>簡報完畢 敬請指教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2014-05-21T16:42:08Z</dcterms:created>
  <dcterms:modified xsi:type="dcterms:W3CDTF">2014-09-11T23:18:46Z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TC101671251028</vt:lpwstr>
  </property>
</Properties>
</file>